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7628D4C-B036-4904-999A-E4659BD3A0A3}" styleName="表样式 1">
    <a:wholeTbl>
      <a:tcTxStyle>
        <a:fontRef idx="none">
          <a:srgbClr val="000000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chemeClr val="accent1">
              <a:lumMod val="10000"/>
              <a:lumOff val="90000"/>
            </a:schemeClr>
          </a:solidFill>
        </a:fill>
      </a:tcStyle>
    </a:band2H>
    <a:band1V>
      <a:tcTxStyle/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lumMod val="10000"/>
              <a:lumOff val="90000"/>
            </a:schemeClr>
          </a:solidFill>
        </a:fill>
      </a:tcStyle>
    </a:band1V>
    <a:lastCol>
      <a:tcTxStyle b="on">
        <a:fontRef idx="none">
          <a:srgbClr val="08090C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lumMod val="20000"/>
              <a:lumOff val="80000"/>
            </a:schemeClr>
          </a:solidFill>
        </a:fill>
      </a:tcStyle>
    </a:lastCol>
    <a:firstCol>
      <a:tcTxStyle b="on">
        <a:fontRef idx="none">
          <a:srgbClr val="08090C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lumMod val="20000"/>
              <a:lumOff val="80000"/>
            </a:schemeClr>
          </a:solidFill>
        </a:fill>
      </a:tcStyle>
    </a:firstCol>
    <a:lastRow>
      <a:tcTxStyle b="on">
        <a:fontRef idx="none">
          <a:schemeClr val="accent1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lastRow>
    <a:seCell>
      <a:tcTxStyle/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seCell>
    <a:swCell>
      <a:tcTxStyle/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swCell>
    <a:firstRow>
      <a:tcTxStyle b="on">
        <a:fontRef idx="none">
          <a:srgbClr val="FFFFFF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gs" Target="tags/tag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hyperlink" Target="https://ent.rich-healthcare.com/Login.aspx?Company=shlg" TargetMode="External"/><Relationship Id="rId1" Type="http://schemas.openxmlformats.org/officeDocument/2006/relationships/hyperlink" Target="https://www.rich-healthcare.com/" TargetMode="Externa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jpeg"/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jpe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1.jpe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https://www.rich-healthcare.com/" TargetMode="External"/><Relationship Id="rId3" Type="http://schemas.openxmlformats.org/officeDocument/2006/relationships/image" Target="../media/image29.png"/><Relationship Id="rId2" Type="http://schemas.openxmlformats.org/officeDocument/2006/relationships/hyperlink" Target="https://ent.rich-healthcare.com/Login.aspx?Company=shlg" TargetMode="External"/><Relationship Id="rId1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jpeg"/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jpe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68452" y="1763267"/>
            <a:ext cx="3738371" cy="1862375"/>
          </a:xfrm>
          <a:prstGeom prst="rect">
            <a:avLst/>
          </a:prstGeom>
        </p:spPr>
      </p:pic>
      <p:sp>
        <p:nvSpPr>
          <p:cNvPr id="6" name="textbox 6"/>
          <p:cNvSpPr/>
          <p:nvPr/>
        </p:nvSpPr>
        <p:spPr>
          <a:xfrm>
            <a:off x="1057154" y="4208898"/>
            <a:ext cx="2309495" cy="7899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420"/>
              </a:lnSpc>
            </a:pPr>
            <a:r>
              <a:rPr sz="2000" kern="0" spc="-90" dirty="0">
                <a:solidFill>
                  <a:srgbClr val="A6A6A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Rich</a:t>
            </a:r>
            <a:r>
              <a:rPr sz="2000" kern="0" spc="170" dirty="0">
                <a:solidFill>
                  <a:srgbClr val="A6A6A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90" dirty="0">
                <a:solidFill>
                  <a:srgbClr val="A6A6A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Health</a:t>
            </a:r>
            <a:r>
              <a:rPr sz="2000" kern="0" spc="110" dirty="0">
                <a:solidFill>
                  <a:srgbClr val="A6A6A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90" dirty="0">
                <a:solidFill>
                  <a:srgbClr val="A6A6A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Checku</a:t>
            </a:r>
            <a:r>
              <a:rPr sz="2000" kern="0" spc="-100" dirty="0">
                <a:solidFill>
                  <a:srgbClr val="A6A6A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algn="l" rtl="0" eaLnBrk="0">
              <a:lnSpc>
                <a:spcPts val="3600"/>
              </a:lnSpc>
            </a:pPr>
            <a:r>
              <a:rPr sz="2000" kern="0" spc="-50" dirty="0">
                <a:solidFill>
                  <a:srgbClr val="A6A6A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Package</a:t>
            </a:r>
            <a:r>
              <a:rPr sz="2000" kern="0" spc="230" dirty="0">
                <a:solidFill>
                  <a:srgbClr val="A6A6A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50" dirty="0">
                <a:solidFill>
                  <a:srgbClr val="A6A6A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introduction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8" name="textbox 8"/>
          <p:cNvSpPr/>
          <p:nvPr/>
        </p:nvSpPr>
        <p:spPr>
          <a:xfrm>
            <a:off x="11181232" y="6422567"/>
            <a:ext cx="94614" cy="209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45"/>
              </a:lnSpc>
            </a:pPr>
            <a:r>
              <a:rPr sz="1000" kern="0" spc="-30" dirty="0">
                <a:solidFill>
                  <a:srgbClr val="89898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1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524" y="0"/>
            <a:ext cx="12190476" cy="6720840"/>
          </a:xfrm>
          <a:prstGeom prst="rect">
            <a:avLst/>
          </a:prstGeom>
        </p:spPr>
      </p:pic>
      <p:sp>
        <p:nvSpPr>
          <p:cNvPr id="180" name="textbox 180"/>
          <p:cNvSpPr/>
          <p:nvPr/>
        </p:nvSpPr>
        <p:spPr>
          <a:xfrm>
            <a:off x="3959352" y="2766059"/>
            <a:ext cx="4273550" cy="663575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9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42415" algn="l" rtl="0" eaLnBrk="0">
              <a:lnSpc>
                <a:spcPct val="79000"/>
              </a:lnSpc>
            </a:pPr>
            <a:r>
              <a:rPr sz="2700" kern="0" spc="-5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PART-C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2" name="textbox 182"/>
          <p:cNvSpPr/>
          <p:nvPr/>
        </p:nvSpPr>
        <p:spPr>
          <a:xfrm>
            <a:off x="5163591" y="4692281"/>
            <a:ext cx="1852929" cy="4946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3500" kern="0" spc="9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特色服务</a:t>
            </a:r>
            <a:endParaRPr sz="3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4" name="textbox 184"/>
          <p:cNvSpPr/>
          <p:nvPr/>
        </p:nvSpPr>
        <p:spPr>
          <a:xfrm>
            <a:off x="11101222" y="6422567"/>
            <a:ext cx="174625" cy="209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445"/>
              </a:lnSpc>
            </a:pPr>
            <a:r>
              <a:rPr sz="1100" kern="0" spc="-20" dirty="0">
                <a:solidFill>
                  <a:srgbClr val="89898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</a:t>
            </a:r>
            <a:endParaRPr sz="11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186"/>
          <p:cNvSpPr/>
          <p:nvPr/>
        </p:nvSpPr>
        <p:spPr>
          <a:xfrm>
            <a:off x="345440" y="-507"/>
            <a:ext cx="10866119" cy="54667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60475" algn="l" rtl="0" eaLnBrk="0">
              <a:lnSpc>
                <a:spcPct val="88000"/>
              </a:lnSpc>
              <a:spcBef>
                <a:spcPts val="5"/>
              </a:spcBef>
            </a:pPr>
            <a:r>
              <a:rPr sz="2700" kern="0" spc="9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瑞慈特色服务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82930" algn="l" rtl="0" eaLnBrk="0">
              <a:lnSpc>
                <a:spcPct val="84000"/>
              </a:lnSpc>
              <a:spcBef>
                <a:spcPts val="670"/>
              </a:spcBef>
            </a:pP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为什么选择瑞慈?</a:t>
            </a:r>
            <a:endParaRPr sz="2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872355" algn="l" rtl="0" eaLnBrk="0">
              <a:lnSpc>
                <a:spcPct val="87000"/>
              </a:lnSpc>
              <a:spcBef>
                <a:spcPts val="495"/>
              </a:spcBef>
            </a:pPr>
            <a:r>
              <a:rPr sz="2100" b="1" kern="0" spc="5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便捷、</a:t>
            </a:r>
            <a:r>
              <a:rPr sz="2100" b="1" kern="0" spc="-4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b="1" kern="0" spc="5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优质、</a:t>
            </a:r>
            <a:r>
              <a:rPr sz="2100" b="1" kern="0" spc="-4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b="1" kern="0" spc="5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贴心</a:t>
            </a:r>
            <a:endParaRPr sz="2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76580" algn="l" rtl="0" eaLnBrk="0">
              <a:lnSpc>
                <a:spcPct val="89000"/>
              </a:lnSpc>
              <a:spcBef>
                <a:spcPts val="635"/>
              </a:spcBef>
            </a:pPr>
            <a:r>
              <a:rPr sz="2200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检前--便捷服务</a:t>
            </a:r>
            <a:endParaRPr sz="2200" kern="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84200" algn="l" rtl="0" eaLnBrk="0">
              <a:lnSpc>
                <a:spcPct val="108000"/>
              </a:lnSpc>
              <a:spcBef>
                <a:spcPts val="1320"/>
              </a:spcBef>
              <a:tabLst>
                <a:tab pos="711200" algn="l"/>
              </a:tabLst>
            </a:pPr>
            <a:r>
              <a:rPr sz="14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b="1" kern="0" spc="26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预约便捷：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多种方式预约   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400" kern="0" spc="-70" dirty="0">
                <a:solidFill>
                  <a:srgbClr val="1742F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官网预约： </a:t>
            </a:r>
            <a:r>
              <a:rPr sz="1400" kern="0" spc="-70" dirty="0">
                <a:solidFill>
                  <a:srgbClr val="1742F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>
                  <a:extLst>
                    <a:ext uri="{DAF060AB-1E55-43B9-8AAB-6FB025537F2F}">
                      <wpsdc:hlinkClr xmlns:wpsdc="http://www.wps.cn/officeDocument/2017/drawingmlCustomData" val="0563C1"/>
                      <wpsdc:folHlinkClr xmlns:wpsdc="http://www.wps.cn/officeDocument/2017/drawingmlCustomData" val="0563C1"/>
                      <wpsdc:hlinkUnderline xmlns:wpsdc="http://www.wps.cn/officeDocument/2017/drawingmlCustomData" val="0"/>
                    </a:ext>
                  </a:extLst>
                </a:hlinkClick>
              </a:rPr>
              <a:t>https://www.rich-healthcare.com/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217545" algn="l" rtl="0" eaLnBrk="0">
              <a:lnSpc>
                <a:spcPct val="96000"/>
              </a:lnSpc>
              <a:spcBef>
                <a:spcPts val="65"/>
              </a:spcBef>
            </a:pPr>
            <a:r>
              <a:rPr sz="1400" kern="0" spc="-30" dirty="0">
                <a:solidFill>
                  <a:srgbClr val="1742F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电话预约： 400-1688-1</a:t>
            </a:r>
            <a:r>
              <a:rPr sz="1400" kern="0" spc="-40" dirty="0">
                <a:solidFill>
                  <a:srgbClr val="1742F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88</a:t>
            </a:r>
            <a:endParaRPr sz="1400" kern="0" spc="-40" dirty="0">
              <a:solidFill>
                <a:srgbClr val="1742FB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217545" algn="l" rtl="0" eaLnBrk="0">
              <a:lnSpc>
                <a:spcPct val="96000"/>
              </a:lnSpc>
              <a:spcBef>
                <a:spcPts val="65"/>
              </a:spcBef>
            </a:pPr>
            <a:r>
              <a:rPr sz="1400" kern="0" spc="-70" dirty="0">
                <a:solidFill>
                  <a:srgbClr val="1742F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专员预约： 杨女士</a:t>
            </a:r>
            <a:r>
              <a:rPr sz="1400" kern="0" spc="70" dirty="0">
                <a:solidFill>
                  <a:srgbClr val="1742F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400" kern="0" spc="-70" dirty="0">
                <a:solidFill>
                  <a:srgbClr val="1742F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13248346782</a:t>
            </a:r>
            <a:endParaRPr lang="en-US" altLang="zh-CN" sz="1400" kern="0" spc="-70" dirty="0">
              <a:solidFill>
                <a:srgbClr val="1742FB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217545" algn="l" rtl="0" eaLnBrk="0">
              <a:lnSpc>
                <a:spcPct val="96000"/>
              </a:lnSpc>
              <a:spcBef>
                <a:spcPts val="65"/>
              </a:spcBef>
            </a:pPr>
            <a:r>
              <a:rPr sz="1400" kern="0" spc="-70" dirty="0">
                <a:solidFill>
                  <a:srgbClr val="1742F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1400" kern="0" spc="-70" dirty="0">
                <a:solidFill>
                  <a:srgbClr val="1742F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</a:t>
            </a:r>
            <a:r>
              <a:rPr sz="1400" kern="0" spc="-70" dirty="0">
                <a:solidFill>
                  <a:srgbClr val="1742F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张女士</a:t>
            </a:r>
            <a:r>
              <a:rPr sz="1400" kern="0" spc="70" dirty="0">
                <a:solidFill>
                  <a:srgbClr val="1742F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70" dirty="0">
                <a:solidFill>
                  <a:srgbClr val="1742F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13918207119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102735" algn="l" rtl="0" eaLnBrk="0">
              <a:lnSpc>
                <a:spcPct val="95000"/>
              </a:lnSpc>
              <a:spcBef>
                <a:spcPts val="10"/>
              </a:spcBef>
            </a:pPr>
            <a:r>
              <a:rPr sz="1400" kern="0" spc="-80" dirty="0">
                <a:solidFill>
                  <a:srgbClr val="1742F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王女士</a:t>
            </a:r>
            <a:r>
              <a:rPr sz="1400" kern="0" spc="130" dirty="0">
                <a:solidFill>
                  <a:srgbClr val="1742F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80" dirty="0">
                <a:solidFill>
                  <a:srgbClr val="1742F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17717056895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26110" algn="l" rtl="0" eaLnBrk="0">
              <a:lnSpc>
                <a:spcPct val="104000"/>
              </a:lnSpc>
              <a:spcBef>
                <a:spcPts val="5"/>
              </a:spcBef>
            </a:pPr>
            <a:r>
              <a:rPr sz="1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理工大学专属预约通道： </a:t>
            </a:r>
            <a:r>
              <a:rPr sz="1400" b="1" u="sng" kern="0" spc="-10" dirty="0">
                <a:solidFill>
                  <a:srgbClr val="0563C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0563C1"/>
                      <wpsdc:folHlinkClr xmlns:wpsdc="http://www.wps.cn/officeDocument/2017/drawingmlCustomData" val="0563C1"/>
                      <wpsdc:hlinkUnderline xmlns:wpsdc="http://www.wps.cn/officeDocument/2017/drawingmlCustomData" val="0"/>
                    </a:ext>
                  </a:extLst>
                </a:hlinkClick>
              </a:rPr>
              <a:t>https://ent.rich-healthcare.com/Login.aspx?Company=shlg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73730" algn="l" rtl="0" eaLnBrk="0">
              <a:lnSpc>
                <a:spcPct val="86000"/>
              </a:lnSpc>
              <a:spcBef>
                <a:spcPts val="425"/>
              </a:spcBef>
            </a:pPr>
            <a:r>
              <a:rPr sz="1400" i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届时会在体检须知中告知；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3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2000"/>
              </a:lnSpc>
            </a:pPr>
            <a:r>
              <a:rPr lang="en-US" sz="1400" b="1" kern="0" spc="-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</a:t>
            </a:r>
            <a:r>
              <a:rPr sz="1400" b="1" kern="0" spc="-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停车便利：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可自驾前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往， 体检中心的停车</a:t>
            </a:r>
            <a:r>
              <a:rPr sz="1400" b="1" kern="0" spc="-4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车位充足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88" name="picture 1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29787" y="5281081"/>
            <a:ext cx="127224" cy="116696"/>
          </a:xfrm>
          <a:prstGeom prst="rect">
            <a:avLst/>
          </a:prstGeom>
        </p:spPr>
      </p:pic>
      <p:pic>
        <p:nvPicPr>
          <p:cNvPr id="190" name="picture 1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29787" y="3360727"/>
            <a:ext cx="127224" cy="116408"/>
          </a:xfrm>
          <a:prstGeom prst="rect">
            <a:avLst/>
          </a:prstGeom>
        </p:spPr>
      </p:pic>
      <p:pic>
        <p:nvPicPr>
          <p:cNvPr id="192" name="picture 1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58140" y="12192"/>
            <a:ext cx="1153668" cy="935735"/>
          </a:xfrm>
          <a:prstGeom prst="rect">
            <a:avLst/>
          </a:prstGeom>
        </p:spPr>
      </p:pic>
      <p:sp>
        <p:nvSpPr>
          <p:cNvPr id="194" name="textbox 194"/>
          <p:cNvSpPr/>
          <p:nvPr/>
        </p:nvSpPr>
        <p:spPr>
          <a:xfrm>
            <a:off x="11101222" y="6422567"/>
            <a:ext cx="174625" cy="209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445"/>
              </a:lnSpc>
            </a:pPr>
            <a:r>
              <a:rPr sz="1100" kern="0" spc="-40" dirty="0">
                <a:solidFill>
                  <a:srgbClr val="89898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box 196"/>
          <p:cNvSpPr/>
          <p:nvPr/>
        </p:nvSpPr>
        <p:spPr>
          <a:xfrm>
            <a:off x="345440" y="-507"/>
            <a:ext cx="10910569" cy="58712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60475" algn="l" rtl="0" eaLnBrk="0">
              <a:lnSpc>
                <a:spcPct val="88000"/>
              </a:lnSpc>
              <a:spcBef>
                <a:spcPts val="5"/>
              </a:spcBef>
            </a:pPr>
            <a:r>
              <a:rPr sz="2700" kern="0" spc="9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瑞慈特色服务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82930" algn="l" rtl="0" eaLnBrk="0">
              <a:lnSpc>
                <a:spcPct val="84000"/>
              </a:lnSpc>
              <a:spcBef>
                <a:spcPts val="665"/>
              </a:spcBef>
            </a:pP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为什么选择瑞慈?</a:t>
            </a:r>
            <a:endParaRPr sz="2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872355" algn="l" rtl="0" eaLnBrk="0">
              <a:lnSpc>
                <a:spcPct val="87000"/>
              </a:lnSpc>
              <a:spcBef>
                <a:spcPts val="495"/>
              </a:spcBef>
            </a:pPr>
            <a:r>
              <a:rPr sz="2100" b="1" kern="0" spc="5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便捷、</a:t>
            </a:r>
            <a:r>
              <a:rPr sz="2100" b="1" kern="0" spc="-4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b="1" kern="0" spc="5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优质、</a:t>
            </a:r>
            <a:r>
              <a:rPr sz="2100" b="1" kern="0" spc="-4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b="1" kern="0" spc="5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贴心</a:t>
            </a:r>
            <a:endParaRPr sz="2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76580" algn="l" rtl="0" eaLnBrk="0">
              <a:lnSpc>
                <a:spcPct val="98000"/>
              </a:lnSpc>
              <a:spcBef>
                <a:spcPts val="515"/>
              </a:spcBef>
            </a:pPr>
            <a:r>
              <a:rPr sz="17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检中--优质服务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84200" algn="l" rtl="0" eaLnBrk="0">
              <a:lnSpc>
                <a:spcPts val="1855"/>
              </a:lnSpc>
              <a:spcBef>
                <a:spcPts val="1440"/>
              </a:spcBef>
              <a:tabLst>
                <a:tab pos="711200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kern="0" spc="2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安排在</a:t>
            </a:r>
            <a:r>
              <a:rPr sz="1400" b="1" kern="0" spc="-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VIP区域体检，</a:t>
            </a:r>
            <a:r>
              <a:rPr sz="1400" b="1" kern="0" spc="-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享受贵宾服务；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84200" algn="l" rtl="0" eaLnBrk="0">
              <a:lnSpc>
                <a:spcPct val="88000"/>
              </a:lnSpc>
              <a:spcBef>
                <a:spcPts val="420"/>
              </a:spcBef>
              <a:tabLst>
                <a:tab pos="711200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kern="0" spc="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电脑</a:t>
            </a:r>
            <a:r>
              <a:rPr sz="1400" b="1" kern="0" spc="-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系统自动分流引</a:t>
            </a:r>
            <a:r>
              <a:rPr sz="1400" b="1" kern="0" spc="-4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导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 电脑自动作出最合理的检查规划， 您只需要跟着电脑和医护人员提示走即可， 尽最大可能缩短体检时间；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84200" algn="l" rtl="0" eaLnBrk="0">
              <a:lnSpc>
                <a:spcPts val="1815"/>
              </a:lnSpc>
              <a:spcBef>
                <a:spcPts val="430"/>
              </a:spcBef>
              <a:tabLst>
                <a:tab pos="711200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kern="0" spc="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CT,彩超等大型医疗</a:t>
            </a:r>
            <a:r>
              <a:rPr sz="1400" b="1" kern="0" spc="-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设备均是国际知名品牌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（GE,飞利浦， 西门子</a:t>
            </a:r>
            <a:r>
              <a:rPr sz="14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设备数量充足， 多台CT同时开机检查，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减少侯检时间；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84200" algn="l" rtl="0" eaLnBrk="0">
              <a:lnSpc>
                <a:spcPct val="87000"/>
              </a:lnSpc>
              <a:spcBef>
                <a:spcPts val="425"/>
              </a:spcBef>
              <a:tabLst>
                <a:tab pos="711200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kern="0" spc="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丰富经验的的医师， 担任</a:t>
            </a:r>
            <a:r>
              <a:rPr sz="1400" b="1" kern="0" spc="-4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主检， </a:t>
            </a:r>
            <a:r>
              <a:rPr sz="1400" b="1" kern="0" spc="-5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二检审核， 体检质量可靠</a:t>
            </a:r>
            <a:r>
              <a:rPr sz="14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84200" algn="l" rtl="0" eaLnBrk="0">
              <a:lnSpc>
                <a:spcPts val="1815"/>
              </a:lnSpc>
              <a:spcBef>
                <a:spcPts val="425"/>
              </a:spcBef>
              <a:tabLst>
                <a:tab pos="711200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kern="0" spc="2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套餐中</a:t>
            </a:r>
            <a:r>
              <a:rPr sz="1400" b="1" kern="0" spc="-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免费赠送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多个体检项目 （如： 肝功能免费升级为十五项， 肿瘤标志物免费升级为七项等</a:t>
            </a:r>
            <a:r>
              <a:rPr sz="14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）；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84200" algn="l" rtl="0" eaLnBrk="0">
              <a:lnSpc>
                <a:spcPts val="1855"/>
              </a:lnSpc>
              <a:spcBef>
                <a:spcPts val="1515"/>
              </a:spcBef>
              <a:tabLst>
                <a:tab pos="711200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kern="0" spc="2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根据个人健康状况， 可自行有针对性地增加检查项目， 现场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加项可享受</a:t>
            </a:r>
            <a:r>
              <a:rPr sz="1400" b="1" kern="0" spc="-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7折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优惠；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84200" algn="l" rtl="0" eaLnBrk="0">
              <a:lnSpc>
                <a:spcPts val="1815"/>
              </a:lnSpc>
              <a:tabLst>
                <a:tab pos="711200" algn="l"/>
              </a:tabLst>
            </a:pPr>
            <a:r>
              <a:rPr sz="14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b="1" kern="0" spc="2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家属同享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优惠 （上海理工教职工套餐</a:t>
            </a:r>
            <a:r>
              <a:rPr sz="14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）；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98" name="picture 1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29787" y="5673587"/>
            <a:ext cx="127224" cy="116696"/>
          </a:xfrm>
          <a:prstGeom prst="rect">
            <a:avLst/>
          </a:prstGeom>
        </p:spPr>
      </p:pic>
      <p:pic>
        <p:nvPicPr>
          <p:cNvPr id="200" name="picture 2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29787" y="5246867"/>
            <a:ext cx="127224" cy="116696"/>
          </a:xfrm>
          <a:prstGeom prst="rect">
            <a:avLst/>
          </a:prstGeom>
        </p:spPr>
      </p:pic>
      <p:pic>
        <p:nvPicPr>
          <p:cNvPr id="202" name="picture 2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29787" y="4820146"/>
            <a:ext cx="127224" cy="116696"/>
          </a:xfrm>
          <a:prstGeom prst="rect">
            <a:avLst/>
          </a:prstGeom>
        </p:spPr>
      </p:pic>
      <p:pic>
        <p:nvPicPr>
          <p:cNvPr id="204" name="picture 2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29787" y="4393427"/>
            <a:ext cx="127224" cy="116696"/>
          </a:xfrm>
          <a:prstGeom prst="rect">
            <a:avLst/>
          </a:prstGeom>
        </p:spPr>
      </p:pic>
      <p:pic>
        <p:nvPicPr>
          <p:cNvPr id="206" name="picture 2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29787" y="3966707"/>
            <a:ext cx="127224" cy="116696"/>
          </a:xfrm>
          <a:prstGeom prst="rect">
            <a:avLst/>
          </a:prstGeom>
        </p:spPr>
      </p:pic>
      <p:pic>
        <p:nvPicPr>
          <p:cNvPr id="208" name="picture 2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29787" y="3539987"/>
            <a:ext cx="127224" cy="116696"/>
          </a:xfrm>
          <a:prstGeom prst="rect">
            <a:avLst/>
          </a:prstGeom>
        </p:spPr>
      </p:pic>
      <p:pic>
        <p:nvPicPr>
          <p:cNvPr id="210" name="picture 2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29787" y="3113267"/>
            <a:ext cx="127224" cy="116696"/>
          </a:xfrm>
          <a:prstGeom prst="rect">
            <a:avLst/>
          </a:prstGeom>
        </p:spPr>
      </p:pic>
      <p:pic>
        <p:nvPicPr>
          <p:cNvPr id="212" name="picture 2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8140" y="12192"/>
            <a:ext cx="1153668" cy="935735"/>
          </a:xfrm>
          <a:prstGeom prst="rect">
            <a:avLst/>
          </a:prstGeom>
        </p:spPr>
      </p:pic>
      <p:sp>
        <p:nvSpPr>
          <p:cNvPr id="214" name="textbox 214"/>
          <p:cNvSpPr/>
          <p:nvPr/>
        </p:nvSpPr>
        <p:spPr>
          <a:xfrm>
            <a:off x="11101222" y="6422567"/>
            <a:ext cx="174625" cy="209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445"/>
              </a:lnSpc>
            </a:pPr>
            <a:r>
              <a:rPr sz="1100" kern="0" spc="-20" dirty="0">
                <a:solidFill>
                  <a:srgbClr val="89898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12</a:t>
            </a:r>
            <a:endParaRPr sz="11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box 216"/>
          <p:cNvSpPr/>
          <p:nvPr/>
        </p:nvSpPr>
        <p:spPr>
          <a:xfrm>
            <a:off x="345440" y="-507"/>
            <a:ext cx="11287759" cy="49720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60475" algn="l" rtl="0" eaLnBrk="0">
              <a:lnSpc>
                <a:spcPct val="88000"/>
              </a:lnSpc>
            </a:pPr>
            <a:r>
              <a:rPr sz="2700" kern="0" spc="9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瑞慈特色服务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91185" algn="l" rtl="0" eaLnBrk="0">
              <a:lnSpc>
                <a:spcPct val="89000"/>
              </a:lnSpc>
              <a:spcBef>
                <a:spcPts val="460"/>
              </a:spcBef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为什么选择瑞慈?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73980" algn="l" rtl="0" eaLnBrk="0">
              <a:lnSpc>
                <a:spcPct val="88000"/>
              </a:lnSpc>
              <a:spcBef>
                <a:spcPts val="290"/>
              </a:spcBef>
            </a:pPr>
            <a:r>
              <a:rPr sz="1500" b="1" kern="0" spc="6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便捷、</a:t>
            </a:r>
            <a:r>
              <a:rPr sz="1500" b="1" kern="0" spc="-3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6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优质、</a:t>
            </a:r>
            <a:r>
              <a:rPr sz="1500" b="1" kern="0" spc="-3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6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贴心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3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86105" algn="l" rtl="0" eaLnBrk="0">
              <a:lnSpc>
                <a:spcPct val="87000"/>
              </a:lnSpc>
              <a:spcBef>
                <a:spcPts val="610"/>
              </a:spcBef>
            </a:pPr>
            <a:r>
              <a:rPr sz="2000" kern="0" spc="-2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检后--贴心服务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56285" indent="-162560" algn="l" rtl="0" eaLnBrk="0">
              <a:lnSpc>
                <a:spcPct val="99000"/>
              </a:lnSpc>
              <a:spcBef>
                <a:spcPts val="1370"/>
              </a:spcBef>
              <a:tabLst>
                <a:tab pos="720725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提供2种形式的报告， </a:t>
            </a:r>
            <a:r>
              <a:rPr sz="1400" b="1" kern="0" spc="-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</a:t>
            </a:r>
            <a:r>
              <a:rPr sz="1400" b="1" kern="0" spc="-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子报告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可登陆瑞慈官网查询 （可自行下载电子报告</a:t>
            </a:r>
            <a:r>
              <a:rPr sz="14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如需</a:t>
            </a:r>
            <a:r>
              <a:rPr sz="1400" b="1" kern="0" spc="-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纸质报告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 在前台预留地址， 可将纸质报告快递到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家；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93725" algn="l" rtl="0" eaLnBrk="0">
              <a:lnSpc>
                <a:spcPts val="1815"/>
              </a:lnSpc>
              <a:spcBef>
                <a:spcPts val="425"/>
              </a:spcBef>
              <a:tabLst>
                <a:tab pos="720725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建立健康档案， 终生保存。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连续2年或2年以上在瑞慈体检有</a:t>
            </a:r>
            <a:r>
              <a:rPr sz="1400" b="1" kern="0" spc="-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历年数据对比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 动态掌握异常指标的变化情况；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93725" algn="l" rtl="0" eaLnBrk="0">
              <a:lnSpc>
                <a:spcPts val="1855"/>
              </a:lnSpc>
              <a:spcBef>
                <a:spcPts val="1515"/>
              </a:spcBef>
              <a:tabLst>
                <a:tab pos="720725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健康关爱电话： 检出重大阳性， 瑞慈客服中心会在结果出来的</a:t>
            </a:r>
            <a:r>
              <a:rPr sz="1400" b="1" kern="0" spc="-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48时内通知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客户本人， 并给出就诊或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进一步治疗的专业建议；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93725" algn="l" rtl="0" eaLnBrk="0">
              <a:lnSpc>
                <a:spcPct val="88000"/>
              </a:lnSpc>
              <a:spcBef>
                <a:spcPts val="430"/>
              </a:spcBef>
              <a:tabLst>
                <a:tab pos="720725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如需就医可安排上海</a:t>
            </a:r>
            <a:r>
              <a:rPr sz="14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三甲医院绿色</a:t>
            </a:r>
            <a:r>
              <a:rPr sz="1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通道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93725" algn="l" rtl="0" eaLnBrk="0">
              <a:lnSpc>
                <a:spcPct val="88000"/>
              </a:lnSpc>
              <a:spcBef>
                <a:spcPts val="5"/>
              </a:spcBef>
              <a:tabLst>
                <a:tab pos="720725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kern="0" spc="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安排副高级主任以上级别医生上门</a:t>
            </a:r>
            <a:r>
              <a:rPr sz="14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一对一解读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报告.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18" name="picture 2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39312" y="4785273"/>
            <a:ext cx="127224" cy="116696"/>
          </a:xfrm>
          <a:prstGeom prst="rect">
            <a:avLst/>
          </a:prstGeom>
        </p:spPr>
      </p:pic>
      <p:pic>
        <p:nvPicPr>
          <p:cNvPr id="220" name="picture 2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39312" y="4358553"/>
            <a:ext cx="127224" cy="116696"/>
          </a:xfrm>
          <a:prstGeom prst="rect">
            <a:avLst/>
          </a:prstGeom>
        </p:spPr>
      </p:pic>
      <p:pic>
        <p:nvPicPr>
          <p:cNvPr id="222" name="picture 2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39312" y="3931832"/>
            <a:ext cx="127224" cy="116696"/>
          </a:xfrm>
          <a:prstGeom prst="rect">
            <a:avLst/>
          </a:prstGeom>
        </p:spPr>
      </p:pic>
      <p:pic>
        <p:nvPicPr>
          <p:cNvPr id="224" name="picture 2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39312" y="3505113"/>
            <a:ext cx="127224" cy="116696"/>
          </a:xfrm>
          <a:prstGeom prst="rect">
            <a:avLst/>
          </a:prstGeom>
        </p:spPr>
      </p:pic>
      <p:pic>
        <p:nvPicPr>
          <p:cNvPr id="226" name="picture 2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39312" y="2865033"/>
            <a:ext cx="127224" cy="116696"/>
          </a:xfrm>
          <a:prstGeom prst="rect">
            <a:avLst/>
          </a:prstGeom>
        </p:spPr>
      </p:pic>
      <p:pic>
        <p:nvPicPr>
          <p:cNvPr id="228" name="picture 2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8140" y="12192"/>
            <a:ext cx="1153668" cy="935735"/>
          </a:xfrm>
          <a:prstGeom prst="rect">
            <a:avLst/>
          </a:prstGeom>
        </p:spPr>
      </p:pic>
      <p:sp>
        <p:nvSpPr>
          <p:cNvPr id="230" name="textbox 230"/>
          <p:cNvSpPr/>
          <p:nvPr/>
        </p:nvSpPr>
        <p:spPr>
          <a:xfrm>
            <a:off x="11101222" y="6422567"/>
            <a:ext cx="174625" cy="209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445"/>
              </a:lnSpc>
            </a:pPr>
            <a:r>
              <a:rPr sz="1100" kern="0" spc="-20" dirty="0">
                <a:solidFill>
                  <a:srgbClr val="89898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13</a:t>
            </a:r>
            <a:endParaRPr sz="11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2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524" y="0"/>
            <a:ext cx="12190476" cy="6720840"/>
          </a:xfrm>
          <a:prstGeom prst="rect">
            <a:avLst/>
          </a:prstGeom>
        </p:spPr>
      </p:pic>
      <p:sp>
        <p:nvSpPr>
          <p:cNvPr id="234" name="textbox 234"/>
          <p:cNvSpPr/>
          <p:nvPr/>
        </p:nvSpPr>
        <p:spPr>
          <a:xfrm>
            <a:off x="3959352" y="2766059"/>
            <a:ext cx="4273550" cy="663575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9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25905" algn="l" rtl="0" eaLnBrk="0">
              <a:lnSpc>
                <a:spcPct val="78000"/>
              </a:lnSpc>
              <a:spcBef>
                <a:spcPts val="5"/>
              </a:spcBef>
            </a:pPr>
            <a:r>
              <a:rPr sz="2700" kern="0" spc="-4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PART-D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6" name="textbox 236"/>
          <p:cNvSpPr/>
          <p:nvPr/>
        </p:nvSpPr>
        <p:spPr>
          <a:xfrm>
            <a:off x="5164048" y="4694567"/>
            <a:ext cx="1852929" cy="4895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3500" kern="0" spc="9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套餐选择</a:t>
            </a:r>
            <a:endParaRPr sz="3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8" name="textbox 238"/>
          <p:cNvSpPr/>
          <p:nvPr/>
        </p:nvSpPr>
        <p:spPr>
          <a:xfrm>
            <a:off x="11101222" y="6422567"/>
            <a:ext cx="174625" cy="209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445"/>
              </a:lnSpc>
            </a:pPr>
            <a:r>
              <a:rPr sz="1100" kern="0" spc="-20" dirty="0">
                <a:solidFill>
                  <a:srgbClr val="89898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14</a:t>
            </a:r>
            <a:endParaRPr sz="11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picture 2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42" name="textbox 242"/>
          <p:cNvSpPr/>
          <p:nvPr/>
        </p:nvSpPr>
        <p:spPr>
          <a:xfrm>
            <a:off x="4826213" y="2892523"/>
            <a:ext cx="2662554" cy="25279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03910" algn="l" rtl="0" eaLnBrk="0">
              <a:lnSpc>
                <a:spcPct val="87000"/>
              </a:lnSpc>
            </a:pPr>
            <a:r>
              <a:rPr sz="2700" b="1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套餐 A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15925" algn="l" rtl="0" eaLnBrk="0">
              <a:lnSpc>
                <a:spcPct val="88000"/>
              </a:lnSpc>
              <a:spcBef>
                <a:spcPts val="455"/>
              </a:spcBef>
            </a:pPr>
            <a:r>
              <a:rPr sz="1500" kern="0" spc="7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在职、</a:t>
            </a:r>
            <a:r>
              <a:rPr sz="1500" kern="0" spc="-22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离退休教职工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2600" kern="0" spc="-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心脑血管体检套餐</a:t>
            </a:r>
            <a:endParaRPr sz="2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4" name="textbox 244"/>
          <p:cNvSpPr/>
          <p:nvPr/>
        </p:nvSpPr>
        <p:spPr>
          <a:xfrm>
            <a:off x="11101222" y="6422567"/>
            <a:ext cx="174625" cy="209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445"/>
              </a:lnSpc>
            </a:pPr>
            <a:r>
              <a:rPr sz="1100" kern="0" spc="-20" dirty="0">
                <a:solidFill>
                  <a:srgbClr val="89898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15</a:t>
            </a:r>
            <a:endParaRPr sz="11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box 246"/>
          <p:cNvSpPr/>
          <p:nvPr/>
        </p:nvSpPr>
        <p:spPr>
          <a:xfrm>
            <a:off x="345440" y="-507"/>
            <a:ext cx="6289675" cy="9747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65860" algn="l" rtl="0" eaLnBrk="0">
              <a:lnSpc>
                <a:spcPct val="87000"/>
              </a:lnSpc>
              <a:spcBef>
                <a:spcPts val="5"/>
              </a:spcBef>
              <a:tabLst>
                <a:tab pos="1266825" algn="l"/>
              </a:tabLst>
            </a:pPr>
            <a:r>
              <a:rPr sz="2000" kern="0" spc="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kern="0" spc="-4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套餐- A</a:t>
            </a:r>
            <a:r>
              <a:rPr sz="2000" kern="0" spc="15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-4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丨在职、离退休</a:t>
            </a:r>
            <a:r>
              <a:rPr sz="2000" kern="0" spc="-5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教职工心脑特色套餐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48" name="picture 2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58140" y="12192"/>
            <a:ext cx="1153668" cy="935735"/>
          </a:xfrm>
          <a:prstGeom prst="rect">
            <a:avLst/>
          </a:prstGeom>
        </p:spPr>
      </p:pic>
      <p:graphicFrame>
        <p:nvGraphicFramePr>
          <p:cNvPr id="250" name="table 250"/>
          <p:cNvGraphicFramePr>
            <a:graphicFrameLocks noGrp="1"/>
          </p:cNvGraphicFramePr>
          <p:nvPr/>
        </p:nvGraphicFramePr>
        <p:xfrm>
          <a:off x="374014" y="910590"/>
          <a:ext cx="11456669" cy="5860415"/>
        </p:xfrm>
        <a:graphic>
          <a:graphicData uri="http://schemas.openxmlformats.org/drawingml/2006/table">
            <a:tbl>
              <a:tblPr/>
              <a:tblGrid>
                <a:gridCol w="1298575"/>
                <a:gridCol w="2629535"/>
                <a:gridCol w="560705"/>
                <a:gridCol w="568959"/>
                <a:gridCol w="573404"/>
                <a:gridCol w="4485004"/>
                <a:gridCol w="1340485"/>
              </a:tblGrid>
              <a:tr h="558800">
                <a:tc gridSpan="7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540760" algn="l" rtl="0" eaLnBrk="0">
                        <a:lnSpc>
                          <a:spcPts val="1815"/>
                        </a:lnSpc>
                        <a:spcBef>
                          <a:spcPts val="5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★基础体检项目-在职和离退休教职工体检项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目-心脑血管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210819">
                <a:tc rowSpan="2" gridSpan="2"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1259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体检项目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621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男性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45770" algn="l" rtl="0" eaLnBrk="0">
                        <a:lnSpc>
                          <a:spcPct val="90000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女性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320" algn="l" rtl="0" eaLnBrk="0">
                        <a:lnSpc>
                          <a:spcPct val="90000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临床意义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10820">
                <a:tc vMerge="1" gridSpan="2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8750" algn="l" rtl="0" eaLnBrk="0">
                        <a:lnSpc>
                          <a:spcPct val="90000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未婚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8910" algn="l" rtl="0" eaLnBrk="0">
                        <a:lnSpc>
                          <a:spcPct val="89000"/>
                        </a:lnSpc>
                      </a:pP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已婚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vMerge="1" gridSpan="2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9878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一般检查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ts val="1285"/>
                        </a:lnSpc>
                        <a:spcBef>
                          <a:spcPts val="5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身高、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体重、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体重指数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BMI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)血压(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BP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19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63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33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体重是否正常， 有无体重不足、</a:t>
                      </a:r>
                      <a:r>
                        <a:rPr sz="9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超重或肥胖； 有无血压脉搏异常等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0894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内科检查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心、</a:t>
                      </a:r>
                      <a:r>
                        <a:rPr sz="9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肺听诊， 腹部触诊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19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63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心肺有无异常肝脾有无肿大、</a:t>
                      </a:r>
                      <a:r>
                        <a:rPr sz="9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腹部有无包块等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9751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外科检查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108000"/>
                        </a:lnSpc>
                        <a:spcBef>
                          <a:spcPts val="0"/>
                        </a:spcBef>
                      </a:pP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浅表淋巴结，</a:t>
                      </a:r>
                      <a:r>
                        <a:rPr sz="9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甲状腺、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乳房、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脊柱、</a:t>
                      </a:r>
                      <a:r>
                        <a:rPr sz="9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四肢、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外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生殖器、</a:t>
                      </a:r>
                      <a:r>
                        <a:rPr sz="9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前列腺、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肛肠指检、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皮肤等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19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63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050" indent="-5080" algn="l" rtl="0" eaLnBrk="0">
                        <a:lnSpc>
                          <a:spcPct val="108000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淋巴结有无肿大，</a:t>
                      </a:r>
                      <a:r>
                        <a:rPr sz="9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甲状腺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乳房、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外生殖器、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前列腺、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肛肠有无异常、</a:t>
                      </a:r>
                      <a:r>
                        <a:rPr sz="9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四肢脊柱有无畸形、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皮肤有无异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常改变等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3340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眼科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ts val="1285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视力检查(必选)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19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63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视力是否正常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225" algn="l" rtl="0" eaLnBrk="0">
                        <a:lnSpc>
                          <a:spcPts val="1285"/>
                        </a:lnSpc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眼科检查(外眼)(必选)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19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63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22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眼外观是否正常， 有无沙眼、</a:t>
                      </a:r>
                      <a:r>
                        <a:rPr sz="9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结膜炎等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19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225" algn="l" rtl="0" eaLnBrk="0">
                        <a:lnSpc>
                          <a:spcPts val="1285"/>
                        </a:lnSpc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眼底检查(眼底)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19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63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225" algn="l" rtl="0" eaLnBrk="0">
                        <a:lnSpc>
                          <a:spcPct val="92000"/>
                        </a:lnSpc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眼底有无黄斑变性和动脉硬化等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19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33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测眼压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19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63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22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眼压是否正常， 排除原发性青光眼、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原发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性视网膜剥离等疾病。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528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耳鼻喉检查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33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外耳道、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鼓膜、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鼻腔、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鼻中隔、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扁桃体、</a:t>
                      </a:r>
                      <a:r>
                        <a:rPr sz="9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咽部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190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63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5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ts val="1285"/>
                        </a:lnSpc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耳、</a:t>
                      </a:r>
                      <a:r>
                        <a:rPr sz="9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鼻、</a:t>
                      </a:r>
                      <a:r>
                        <a:rPr sz="9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咽(如中耳炎、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鼓膜 穿孔、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扁桃体肿大)有无异常等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8600" algn="l" rtl="0" eaLnBrk="0">
                        <a:lnSpc>
                          <a:spcPts val="1285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妇科(已婚项目)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685" algn="l" rtl="0" eaLnBrk="0">
                        <a:lnSpc>
                          <a:spcPts val="1285"/>
                        </a:lnSpc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常规检查(必选)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1000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女性生殖器有无异常病变， 有无宫颈炎及阴道感染等。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765" algn="l" rtl="0" eaLnBrk="0">
                        <a:lnSpc>
                          <a:spcPts val="1285"/>
                        </a:lnSpc>
                      </a:pP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白带常规(必选)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gridSpan="2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ts val="1285"/>
                        </a:lnSpc>
                      </a:pP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液基薄层细胞学检测(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TCT</a:t>
                      </a: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3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050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宫颈癌筛查， 比宫颈刮片灵敏度高，  准确性好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765" algn="l" rtl="0" eaLnBrk="0">
                        <a:lnSpc>
                          <a:spcPts val="1285"/>
                        </a:lnSpc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HPV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DNA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(16/18)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3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筛查宫颈癌高危人群的重要指标。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5120" algn="l" rtl="0" eaLnBrk="0">
                        <a:lnSpc>
                          <a:spcPts val="1285"/>
                        </a:lnSpc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血常规18项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检查白细胞、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红细胞、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血小板等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19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63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108000"/>
                        </a:lnSpc>
                        <a:spcBef>
                          <a:spcPts val="0"/>
                        </a:spcBef>
                      </a:pP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可提示： 小细胞性贫血，</a:t>
                      </a:r>
                      <a:r>
                        <a:rPr sz="9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巨幼细胞贫血， 再生障碍性贫血， 溶血性贫血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9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白血病， 粒细胞减少， 血小板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减少， 淋巴细胞减少， 炎症感染等。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4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4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6164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肝功能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ts val="1285"/>
                        </a:lnSpc>
                      </a:pP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血清丙氨酸氨基转移酶(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ALT</a:t>
                      </a: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19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63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1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33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是肝细胞受损最敏感的指标， 升高： 主要见于急性传染性肝炎、</a:t>
                      </a:r>
                      <a:r>
                        <a:rPr sz="9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中毒性肝炎、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酒精性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肝炎， 胆囊炎等。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ts val="1285"/>
                        </a:lnSpc>
                      </a:pP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血清门冬氨酸氨基转移酶(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AST</a:t>
                      </a: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19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63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可以检测肝细胞、</a:t>
                      </a:r>
                      <a:r>
                        <a:rPr sz="9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心肌细胞受损情况。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ts val="1285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血清γ-谷氨酰基转移酶(γ-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GT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19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63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335" algn="l" rtl="0" eaLnBrk="0">
                        <a:lnSpc>
                          <a:spcPct val="92000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是用于诊断肝、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胆系统疾病的敏感指标， 酒精性肝损伤的监测指标。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ts val="1285"/>
                        </a:lnSpc>
                      </a:pP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血清碱性磷酸酶(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ALP</a:t>
                      </a: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19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63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33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是肝胆系统和骨骼系统疾病诊断的酶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学指标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19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ts val="1285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血清总胆红素(T-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BIL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19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63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3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92000"/>
                        </a:lnSpc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总胆红素升高提示有黄疸， 包括肝细胞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性黄疸，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阻塞性黄疸， 溶血性黄疸。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5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71805" algn="l" rtl="0" eaLnBrk="0">
                        <a:lnSpc>
                          <a:spcPct val="91000"/>
                        </a:lnSpc>
                      </a:pP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肾功能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ts val="1285"/>
                        </a:lnSpc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血清尿素(必选)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19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63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可提示有无肾功能损害： 如慢性肾炎，</a:t>
                      </a:r>
                      <a:r>
                        <a:rPr sz="9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肾盂肾炎，</a:t>
                      </a:r>
                      <a:r>
                        <a:rPr sz="9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肾结核， 尿毒症等。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19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ts val="1285"/>
                        </a:lnSpc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血清肌酐(必选)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19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63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可提示有无肾功能损害： 如慢性肾炎，</a:t>
                      </a:r>
                      <a:r>
                        <a:rPr sz="9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肾盂肾炎，</a:t>
                      </a:r>
                      <a:r>
                        <a:rPr sz="9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肾结核， 尿毒症等。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29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ct val="91000"/>
                        </a:lnSpc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血清尿酸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19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63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可提示嘌呤代谢有无异常， 升高常见于如高尿酸血症、</a:t>
                      </a:r>
                      <a:r>
                        <a:rPr sz="9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痛风及肾功能损害等。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2" name="textbox 252"/>
          <p:cNvSpPr/>
          <p:nvPr/>
        </p:nvSpPr>
        <p:spPr>
          <a:xfrm>
            <a:off x="11101222" y="6422567"/>
            <a:ext cx="174625" cy="209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445"/>
              </a:lnSpc>
            </a:pPr>
            <a:r>
              <a:rPr sz="1100" kern="0" spc="-20" dirty="0">
                <a:solidFill>
                  <a:srgbClr val="89898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16</a:t>
            </a:r>
            <a:endParaRPr sz="11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box 254"/>
          <p:cNvSpPr/>
          <p:nvPr/>
        </p:nvSpPr>
        <p:spPr>
          <a:xfrm>
            <a:off x="345440" y="-507"/>
            <a:ext cx="6289675" cy="9747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65860" algn="l" rtl="0" eaLnBrk="0">
              <a:lnSpc>
                <a:spcPct val="87000"/>
              </a:lnSpc>
              <a:spcBef>
                <a:spcPts val="5"/>
              </a:spcBef>
              <a:tabLst>
                <a:tab pos="1266825" algn="l"/>
              </a:tabLst>
            </a:pPr>
            <a:r>
              <a:rPr sz="2000" kern="0" spc="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kern="0" spc="-4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套餐- A</a:t>
            </a:r>
            <a:r>
              <a:rPr sz="2000" kern="0" spc="15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-4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丨在职、离退休</a:t>
            </a:r>
            <a:r>
              <a:rPr sz="2000" kern="0" spc="-5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教职工心脑特色套餐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56" name="picture 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58140" y="12192"/>
            <a:ext cx="1153668" cy="935735"/>
          </a:xfrm>
          <a:prstGeom prst="rect">
            <a:avLst/>
          </a:prstGeom>
        </p:spPr>
      </p:pic>
      <p:graphicFrame>
        <p:nvGraphicFramePr>
          <p:cNvPr id="258" name="table 258"/>
          <p:cNvGraphicFramePr>
            <a:graphicFrameLocks noGrp="1"/>
          </p:cNvGraphicFramePr>
          <p:nvPr/>
        </p:nvGraphicFramePr>
        <p:xfrm>
          <a:off x="355600" y="932179"/>
          <a:ext cx="11487785" cy="5857240"/>
        </p:xfrm>
        <a:graphic>
          <a:graphicData uri="http://schemas.openxmlformats.org/drawingml/2006/table">
            <a:tbl>
              <a:tblPr/>
              <a:tblGrid>
                <a:gridCol w="1301750"/>
                <a:gridCol w="2636520"/>
                <a:gridCol w="561975"/>
                <a:gridCol w="574675"/>
                <a:gridCol w="574040"/>
                <a:gridCol w="3512820"/>
                <a:gridCol w="2326004"/>
              </a:tblGrid>
              <a:tr h="267970"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2832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00" algn="l" rtl="0" eaLnBrk="0">
                        <a:lnSpc>
                          <a:spcPts val="1285"/>
                        </a:lnSpc>
                        <a:spcBef>
                          <a:spcPts val="0"/>
                        </a:spcBef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1.总胆固醇(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TC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胆固醇升高是导致高血压、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冠心病、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心肌梗死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动脉粥样硬化的高度危险因素。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59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685" algn="l" rtl="0" eaLnBrk="0">
                        <a:lnSpc>
                          <a:spcPts val="1285"/>
                        </a:lnSpc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2.甘油三脂(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TG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甘油三脂升高见于： 肥胖症， 脂肪肝， 糖尿病， 动脉粥样硬化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 高血压等。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59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955" algn="l" rtl="0" eaLnBrk="0">
                        <a:lnSpc>
                          <a:spcPts val="1285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3.高密度脂蛋白胆固醇(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HDL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-C)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高密度脂蛋白胆固醇认为是抗动脉硬化的保护因素。</a:t>
                      </a:r>
                      <a:r>
                        <a:rPr sz="9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降低是冠心病、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脑血管疾病的危险因子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335" algn="l" rtl="0" eaLnBrk="0">
                        <a:lnSpc>
                          <a:spcPts val="1285"/>
                        </a:lnSpc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4.低密度脂蛋白胆固醇(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LDL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-C)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76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LDL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-C是坏胆固醇， 升高是冠心病、</a:t>
                      </a:r>
                      <a:r>
                        <a:rPr sz="9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心肌梗死、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脑血管疾病和动脉硬化的高度危险因素。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59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860" algn="l" rtl="0" eaLnBrk="0">
                        <a:lnSpc>
                          <a:spcPts val="1285"/>
                        </a:lnSpc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5.动脉粥样硬化指数(1-4必选)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动脉粥样硬化指数升高， 发生冠心病的危险性也升高。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59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2832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血糖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ts val="1285"/>
                        </a:lnSpc>
                      </a:pP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空腹血糖(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FPG</a:t>
                      </a: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33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从血糖水平了解是否有低血糖、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糖尿病， 了解血糖控制情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况等。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ts val="1285"/>
                        </a:lnSpc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糖化血红蛋白(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HbA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2c)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7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ts val="1285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可反映检查前1-2个月的平均血糖水平， 是糖尿病的筛查指标之一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2250" algn="l" rtl="0" eaLnBrk="0">
                        <a:lnSpc>
                          <a:spcPct val="92000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甲状腺功能三项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ts val="1285"/>
                        </a:lnSpc>
                      </a:pP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T3、</a:t>
                      </a:r>
                      <a:r>
                        <a:rPr sz="9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T4、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TSH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335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是诊断甲状腺机能亢进或甲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状腺机能减退等疾病的指标。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9540" algn="l" rtl="0" eaLnBrk="0">
                        <a:lnSpc>
                          <a:spcPts val="1285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肿瘤标志物(男5项)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1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ts val="1285"/>
                        </a:lnSpc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AFP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9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CEA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9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CA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199、</a:t>
                      </a:r>
                      <a:r>
                        <a:rPr sz="9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PSA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9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FPSA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4765" algn="l" rtl="0" eaLnBrk="0">
                        <a:lnSpc>
                          <a:spcPts val="1155"/>
                        </a:lnSpc>
                        <a:spcBef>
                          <a:spcPts val="40"/>
                        </a:spcBef>
                      </a:pP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PSA/FPSA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  <a:spcBef>
                          <a:spcPts val="5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一次同时检测五项肿瘤标志物， 升高可提示肝癌、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肺癌、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前列腺癌、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胰腺癌等。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9540" algn="l" rtl="0" eaLnBrk="0">
                        <a:lnSpc>
                          <a:spcPts val="1285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肿瘤标志物(女5项)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ts val="1285"/>
                        </a:lnSpc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AFP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9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CEA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9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CA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19-9、</a:t>
                      </a:r>
                      <a:r>
                        <a:rPr sz="9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CA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125、</a:t>
                      </a:r>
                      <a:r>
                        <a:rPr sz="9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CA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15-3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一次同时检测五项肿瘤标志物， 升高可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提示肝癌、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肺癌、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乳腺癌、</a:t>
                      </a:r>
                      <a:r>
                        <a:rPr sz="9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卵巢癌、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胰腺癌等。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6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6355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尿常规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335" algn="l" rtl="0" eaLnBrk="0">
                        <a:lnSpc>
                          <a:spcPct val="109000"/>
                        </a:lnSpc>
                        <a:spcBef>
                          <a:spcPts val="0"/>
                        </a:spcBef>
                      </a:pP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颜色、</a:t>
                      </a:r>
                      <a:r>
                        <a:rPr sz="9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比重、</a:t>
                      </a:r>
                      <a:r>
                        <a:rPr sz="9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酸碱度、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尿糖、</a:t>
                      </a:r>
                      <a:r>
                        <a:rPr sz="9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隐血、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尿胆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素、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尿胆原、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尿胆红素、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尿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蛋白、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亚硝酸盐、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尿沉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渣检查。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108000"/>
                        </a:lnSpc>
                        <a:spcBef>
                          <a:spcPts val="5"/>
                        </a:spcBef>
                      </a:pP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可提示有无泌尿系统疾患： 如急、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慢性肾炎，</a:t>
                      </a:r>
                      <a:r>
                        <a:rPr sz="9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肾盂肾炎，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膀胱炎， 尿道炎，</a:t>
                      </a:r>
                      <a:r>
                        <a:rPr sz="9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肾病综合征， 狼疮性肾炎，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血红蛋白尿，</a:t>
                      </a:r>
                      <a:r>
                        <a:rPr sz="9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肾梗塞、</a:t>
                      </a:r>
                      <a:r>
                        <a:rPr sz="9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肾小管重金属盐及药物导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致急性肾小管坏死，</a:t>
                      </a:r>
                      <a:r>
                        <a:rPr sz="9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肾或膀胱肿瘤以及有无尿糖等。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64185" algn="l" rtl="0" eaLnBrk="0">
                        <a:lnSpc>
                          <a:spcPct val="90000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心电图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0000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心电图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7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ts val="1285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用于心律失常(如早搏、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传导障碍等)、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心肌缺血、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心肌梗塞、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心房、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心室肥大等诊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断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9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低剂量螺旋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CT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胸部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  <a:spcBef>
                          <a:spcPts val="5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5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5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最主要的是可以早期发现肺 部疾病， 包括肺部的炎症等其他性病变。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4">
                <a:tc rowSpan="6"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6680" algn="l" rtl="0" eaLnBrk="0">
                        <a:lnSpc>
                          <a:spcPct val="92000"/>
                        </a:lnSpc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高清彩色多普勒B超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90000"/>
                        </a:lnSpc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肝胆脾胰肾彩超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7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ts val="1285"/>
                        </a:lnSpc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检查肝胆脾胰肾各脏器有无形态学改变及占位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性病变(肿瘤、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结石、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炎症等)。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67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甲状腺超声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检查甲状腺是否有结节、</a:t>
                      </a:r>
                      <a:r>
                        <a:rPr sz="9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囊肿或肿瘤等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前列腺超声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检查前列腺是否有增生或肿瘤。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3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91000"/>
                        </a:lnSpc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双侧乳房超声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检查乳腺是否有结节或乳腺癌。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19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子宫附件超声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1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检查子宫及附件是否有肿瘤或卵巢囊肿。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1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320" algn="l" rtl="0" eaLnBrk="0">
                        <a:lnSpc>
                          <a:spcPts val="1285"/>
                        </a:lnSpc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阴超(已婚项目)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1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检查子宫及附件是否有肿瘤或卵巢囊肿。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303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幽门螺旋杆菌检查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415" algn="l" rtl="0" eaLnBrk="0">
                        <a:lnSpc>
                          <a:spcPts val="1285"/>
                        </a:lnSpc>
                      </a:pP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C-13(哈气)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33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是幽门螺旋杆菌感染的确诊试验。</a:t>
                      </a:r>
                      <a:r>
                        <a:rPr sz="9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此菌感染与胃炎、</a:t>
                      </a:r>
                      <a:r>
                        <a:rPr sz="9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胃溃疡、</a:t>
                      </a:r>
                      <a:r>
                        <a:rPr sz="9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胃癌等发病有密切关系。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3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2265" algn="l" rtl="0" eaLnBrk="0">
                        <a:lnSpc>
                          <a:spcPct val="91000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骨密度超声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超声检测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8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92000"/>
                        </a:lnSpc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诊断骨质疏松， 预测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骨折风险。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2832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早餐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1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335" algn="l" rtl="0" eaLnBrk="0">
                        <a:lnSpc>
                          <a:spcPts val="1285"/>
                        </a:lnSpc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VIP</a:t>
                      </a:r>
                      <a:r>
                        <a:rPr sz="9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营养早餐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91000"/>
                        </a:lnSpc>
                      </a:pP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鸡蛋、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牛奶、</a:t>
                      </a:r>
                      <a:r>
                        <a:rPr sz="9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面包、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豆浆、</a:t>
                      </a:r>
                      <a:r>
                        <a:rPr sz="9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肉包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等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9639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100" kern="0" spc="-20" dirty="0">
                          <a:solidFill>
                            <a:srgbClr val="89898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17</a:t>
                      </a:r>
                      <a:endParaRPr sz="1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27050" algn="l" rtl="0" eaLnBrk="0">
                        <a:lnSpc>
                          <a:spcPct val="90000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报告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寄送个人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纸质报告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0" name="table 260"/>
          <p:cNvGraphicFramePr>
            <a:graphicFrameLocks noGrp="1"/>
          </p:cNvGraphicFramePr>
          <p:nvPr/>
        </p:nvGraphicFramePr>
        <p:xfrm>
          <a:off x="596900" y="1408429"/>
          <a:ext cx="11145520" cy="3997960"/>
        </p:xfrm>
        <a:graphic>
          <a:graphicData uri="http://schemas.openxmlformats.org/drawingml/2006/table">
            <a:tbl>
              <a:tblPr/>
              <a:tblGrid>
                <a:gridCol w="1421130"/>
                <a:gridCol w="2400300"/>
                <a:gridCol w="544829"/>
                <a:gridCol w="557530"/>
                <a:gridCol w="556259"/>
                <a:gridCol w="5665470"/>
              </a:tblGrid>
              <a:tr h="471804">
                <a:tc gridSpan="6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306060" algn="l" rtl="0" eaLnBrk="0">
                        <a:lnSpc>
                          <a:spcPct val="8800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特色项目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8E1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8E1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8E1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8E1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8E1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8E1"/>
                    </a:solidFill>
                  </a:tcPr>
                </a:tc>
              </a:tr>
              <a:tr h="634365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3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3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高清彩色多普勒B超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466090" algn="l" rtl="0" eaLnBrk="0">
                        <a:lnSpc>
                          <a:spcPts val="1360"/>
                        </a:lnSpc>
                        <a:spcBef>
                          <a:spcPts val="5"/>
                        </a:spcBef>
                      </a:pPr>
                      <a:r>
                        <a:rPr sz="900" kern="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（二选一）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33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颈动脉彩超检查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0665" algn="l" rtl="0" eaLnBrk="0">
                        <a:lnSpc>
                          <a:spcPts val="655"/>
                        </a:lnSpc>
                        <a:spcBef>
                          <a:spcPts val="0"/>
                        </a:spcBef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7015" algn="l" rtl="0" eaLnBrk="0">
                        <a:lnSpc>
                          <a:spcPts val="655"/>
                        </a:lnSpc>
                        <a:spcBef>
                          <a:spcPts val="0"/>
                        </a:spcBef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6380" algn="l" rtl="0" eaLnBrk="0">
                        <a:lnSpc>
                          <a:spcPts val="655"/>
                        </a:lnSpc>
                        <a:spcBef>
                          <a:spcPts val="0"/>
                        </a:spcBef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05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了解颈部血管病变， 狭窄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程度、颈动脉斑块和颈动脉血流情况。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335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心脏彩超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3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0665" algn="l" rtl="0" eaLnBrk="0">
                        <a:lnSpc>
                          <a:spcPts val="655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3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7015" algn="l" rtl="0" eaLnBrk="0">
                        <a:lnSpc>
                          <a:spcPts val="655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3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6380" algn="l" rtl="0" eaLnBrk="0">
                        <a:lnSpc>
                          <a:spcPts val="655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335" indent="1270" algn="l" rtl="0" eaLnBrk="0">
                        <a:lnSpc>
                          <a:spcPct val="9800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心血管疾病的重要诊断方法， 对心脏瓣膜病诊断准确率高,对心肌病、冠心病、心肌梗塞并发症及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肺心病有较大的辅助诊断价值。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10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14985" algn="l" rtl="0" eaLnBrk="0">
                        <a:lnSpc>
                          <a:spcPct val="8900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血流变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ct val="8800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血粘度检测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3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0665" algn="l" rtl="0" eaLnBrk="0">
                        <a:lnSpc>
                          <a:spcPts val="655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3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7015" algn="l" rtl="0" eaLnBrk="0">
                        <a:lnSpc>
                          <a:spcPts val="655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3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6380" algn="l" rtl="0" eaLnBrk="0">
                        <a:lnSpc>
                          <a:spcPts val="655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indent="5080" algn="l" rtl="0" eaLnBrk="0">
                        <a:lnSpc>
                          <a:spcPct val="9800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了解血液黏度变化， 主要反映血液流动性、凝滞性和血液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粘度的变化。适用于高血压、动脉硬化、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脑中风、糖尿病及高脂血症等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疾患的检查。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7625" algn="l" rtl="0" eaLnBrk="0">
                        <a:lnSpc>
                          <a:spcPct val="8800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心脑血管疾病风险指标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495" algn="l" rtl="0" eaLnBrk="0">
                        <a:lnSpc>
                          <a:spcPts val="1360"/>
                        </a:lnSpc>
                        <a:spcBef>
                          <a:spcPts val="5"/>
                        </a:spcBef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同型半胱氨酸(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HCY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0665" algn="l" rtl="0" eaLnBrk="0">
                        <a:lnSpc>
                          <a:spcPts val="655"/>
                        </a:lnSpc>
                        <a:spcBef>
                          <a:spcPts val="5"/>
                        </a:spcBef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7015" algn="l" rtl="0" eaLnBrk="0">
                        <a:lnSpc>
                          <a:spcPts val="655"/>
                        </a:lnSpc>
                        <a:spcBef>
                          <a:spcPts val="5"/>
                        </a:spcBef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6380" algn="l" rtl="0" eaLnBrk="0">
                        <a:lnSpc>
                          <a:spcPts val="655"/>
                        </a:lnSpc>
                        <a:spcBef>
                          <a:spcPts val="5"/>
                        </a:spcBef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血同型半胱氨酸升高的高血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压， 称为为H型高血压， 它是脑卒中等心脑血管疾病的独立危险因素。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390">
                <a:tc gridSpan="6"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17258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000" kern="0" spc="3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备注： 颈动脉彩超检查和心脏彩超为二选一项目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2" name="textbox 262"/>
          <p:cNvSpPr/>
          <p:nvPr/>
        </p:nvSpPr>
        <p:spPr>
          <a:xfrm>
            <a:off x="345440" y="-507"/>
            <a:ext cx="6289675" cy="9747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65860" algn="l" rtl="0" eaLnBrk="0">
              <a:lnSpc>
                <a:spcPct val="87000"/>
              </a:lnSpc>
              <a:spcBef>
                <a:spcPts val="5"/>
              </a:spcBef>
              <a:tabLst>
                <a:tab pos="1266825" algn="l"/>
              </a:tabLst>
            </a:pPr>
            <a:r>
              <a:rPr sz="2000" kern="0" spc="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kern="0" spc="-4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套餐- A</a:t>
            </a:r>
            <a:r>
              <a:rPr sz="2000" kern="0" spc="15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-4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丨在职、离退休</a:t>
            </a:r>
            <a:r>
              <a:rPr sz="2000" kern="0" spc="-5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教职工心脑特色套餐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64" name="picture 2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58140" y="12192"/>
            <a:ext cx="1153668" cy="935735"/>
          </a:xfrm>
          <a:prstGeom prst="rect">
            <a:avLst/>
          </a:prstGeom>
        </p:spPr>
      </p:pic>
      <p:sp>
        <p:nvSpPr>
          <p:cNvPr id="266" name="textbox 266"/>
          <p:cNvSpPr/>
          <p:nvPr/>
        </p:nvSpPr>
        <p:spPr>
          <a:xfrm>
            <a:off x="11101222" y="6422567"/>
            <a:ext cx="174625" cy="209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445"/>
              </a:lnSpc>
            </a:pPr>
            <a:r>
              <a:rPr sz="1100" kern="0" spc="-20" dirty="0">
                <a:solidFill>
                  <a:srgbClr val="89898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18</a:t>
            </a:r>
            <a:endParaRPr sz="11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box 268"/>
          <p:cNvSpPr/>
          <p:nvPr/>
        </p:nvSpPr>
        <p:spPr>
          <a:xfrm>
            <a:off x="345440" y="-507"/>
            <a:ext cx="6289675" cy="9747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4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4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65860" algn="l" rtl="0" eaLnBrk="0">
              <a:lnSpc>
                <a:spcPct val="87000"/>
              </a:lnSpc>
              <a:tabLst>
                <a:tab pos="1266825" algn="l"/>
              </a:tabLst>
            </a:pPr>
            <a:r>
              <a:rPr sz="2000" kern="0" spc="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kern="0" spc="-4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套餐- A</a:t>
            </a:r>
            <a:r>
              <a:rPr sz="2000" kern="0" spc="15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-4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丨在职、离退休</a:t>
            </a:r>
            <a:r>
              <a:rPr sz="2000" kern="0" spc="-5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教职工心脑特色套餐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70" name="picture 2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58140" y="12192"/>
            <a:ext cx="1153668" cy="935735"/>
          </a:xfrm>
          <a:prstGeom prst="rect">
            <a:avLst/>
          </a:prstGeom>
        </p:spPr>
      </p:pic>
      <p:graphicFrame>
        <p:nvGraphicFramePr>
          <p:cNvPr id="272" name="table 272"/>
          <p:cNvGraphicFramePr>
            <a:graphicFrameLocks noGrp="1"/>
          </p:cNvGraphicFramePr>
          <p:nvPr/>
        </p:nvGraphicFramePr>
        <p:xfrm>
          <a:off x="417194" y="934720"/>
          <a:ext cx="11310619" cy="5461635"/>
        </p:xfrm>
        <a:graphic>
          <a:graphicData uri="http://schemas.openxmlformats.org/drawingml/2006/table">
            <a:tbl>
              <a:tblPr/>
              <a:tblGrid>
                <a:gridCol w="1275080"/>
                <a:gridCol w="2503804"/>
                <a:gridCol w="570865"/>
                <a:gridCol w="571500"/>
                <a:gridCol w="571500"/>
                <a:gridCol w="5817870"/>
              </a:tblGrid>
              <a:tr h="443865">
                <a:tc gridSpan="6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303520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赠送项目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210820">
                <a:tc rowSpan="2" gridSpan="2"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37665" algn="l" rtl="0" eaLnBrk="0">
                        <a:lnSpc>
                          <a:spcPct val="91000"/>
                        </a:lnSpc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体检项目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129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男性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46405" algn="l" rtl="0" eaLnBrk="0">
                        <a:lnSpc>
                          <a:spcPct val="90000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女性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6065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临床意义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10819">
                <a:tc vMerge="1" gridSpan="2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002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未婚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827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已婚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79">
                <a:tc rowSpan="9"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50215" algn="l" rtl="0" eaLnBrk="0">
                        <a:lnSpc>
                          <a:spcPct val="91000"/>
                        </a:lnSpc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肝功能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血清球蛋白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GLO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270" algn="l" rtl="0" eaLnBrk="0">
                        <a:lnSpc>
                          <a:spcPts val="595"/>
                        </a:lnSpc>
                        <a:spcBef>
                          <a:spcPts val="5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  <a:spcBef>
                          <a:spcPts val="5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  <a:spcBef>
                          <a:spcPts val="5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可检测慢性肝脏疾病、</a:t>
                      </a:r>
                      <a:r>
                        <a:rPr sz="9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M球蛋白血症、</a:t>
                      </a:r>
                      <a:r>
                        <a:rPr sz="9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自身免疫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性疾病等。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744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765" algn="l" rtl="0" eaLnBrk="0">
                        <a:lnSpc>
                          <a:spcPts val="1285"/>
                        </a:lnSpc>
                        <a:spcBef>
                          <a:spcPts val="0"/>
                        </a:spcBef>
                      </a:pPr>
                      <a:r>
                        <a:rPr sz="9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白蛋白/球蛋白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ALB</a:t>
                      </a:r>
                      <a:r>
                        <a:rPr sz="9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GLO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270" algn="l" rtl="0" eaLnBrk="0">
                        <a:lnSpc>
                          <a:spcPts val="595"/>
                        </a:lnSpc>
                        <a:spcBef>
                          <a:spcPts val="5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  <a:spcBef>
                          <a:spcPts val="5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  <a:spcBef>
                          <a:spcPts val="5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可检测肝硬化、</a:t>
                      </a:r>
                      <a:r>
                        <a:rPr sz="9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肾病综合征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慢性肝炎等。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20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ts val="1285"/>
                        </a:lnSpc>
                      </a:pPr>
                      <a:r>
                        <a:rPr sz="9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谷草/谷丙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AST</a:t>
                      </a:r>
                      <a:r>
                        <a:rPr sz="9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ALT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27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2000"/>
                        </a:lnSpc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反映肝细胞的损害情况。</a:t>
                      </a:r>
                      <a:r>
                        <a:rPr sz="9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降低见于急性肝炎和轻症的慢性肝炎；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升高见于慢性肝炎的后期,肝硬化和肝癌。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19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ts val="1285"/>
                        </a:lnSpc>
                      </a:pP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血清直接胆红素D-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BIL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27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3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ct val="92000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用于黄疸诊断与鉴别诊断。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直接胆红素升高， 属阻塞性黄疸、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肝细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胞性黄疸。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19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ts val="1285"/>
                        </a:lnSpc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血清间接胆红素I-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BIL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27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ct val="91000"/>
                        </a:lnSpc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用于黄疸诊断与鉴别诊断。</a:t>
                      </a:r>
                      <a:r>
                        <a:rPr sz="9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间接胆红素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为肝源性黄疸。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20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血清胆碱酯酶测定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CHE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27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ct val="92000"/>
                        </a:lnSpc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主要用于诊断肝脏疾病、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有机磷中毒；</a:t>
                      </a:r>
                      <a:r>
                        <a:rPr sz="9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肾脏疾病、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肥胖、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脂肪肝、</a:t>
                      </a:r>
                      <a:r>
                        <a:rPr sz="9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甲亢也可升高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20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ct val="91000"/>
                        </a:lnSpc>
                      </a:pPr>
                      <a:r>
                        <a:rPr sz="9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乳酸脱氢酶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LDH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27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可检测心肌梗塞、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肝脏疾病、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肺栓塞、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恶性肿瘤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等。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19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腺苷脱氨酶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ADA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27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用于结核杆菌感染、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慢性肝脏损害的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辅助诊断。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20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血清总蛋白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TP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27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1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可检测肝脏疾病、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营养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不良、</a:t>
                      </a:r>
                      <a:r>
                        <a:rPr sz="9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肾病综合征及慢性消耗性疾病等。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20"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321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肿瘤标志物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ts val="1285"/>
                        </a:lnSpc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血清铁蛋白测定(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SF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27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10800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检查体内铁缺乏或者铁负荷过量的指标， 在临床上常用于缺铁性贫血的诊断， 铁蛋白增高可见于炎症、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肿瘤、</a:t>
                      </a:r>
                      <a:r>
                        <a:rPr sz="9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白血病、</a:t>
                      </a:r>
                      <a:r>
                        <a:rPr sz="9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甲状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腺功能亢进等。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619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ts val="1285"/>
                        </a:lnSpc>
                        <a:spcBef>
                          <a:spcPts val="5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糖类抗原50(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CA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270" algn="l" rtl="0" eaLnBrk="0">
                        <a:lnSpc>
                          <a:spcPts val="595"/>
                        </a:lnSpc>
                        <a:spcBef>
                          <a:spcPts val="5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  <a:spcBef>
                          <a:spcPts val="5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  <a:spcBef>
                          <a:spcPts val="5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indent="-1270" algn="l" rtl="0" eaLnBrk="0">
                        <a:lnSpc>
                          <a:spcPct val="108000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是一种广谱肿瘤标志物。</a:t>
                      </a:r>
                      <a:r>
                        <a:rPr sz="9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动态监测对判断癌肿瘤疗效及预后判断、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复发检测颇具价值， 对鉴别良恶性胸、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腹水也有价值。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625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495" algn="l" rtl="0" eaLnBrk="0">
                        <a:lnSpc>
                          <a:spcPts val="1285"/>
                        </a:lnSpc>
                      </a:pP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β人绒毛膜促性腺激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素β-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HCG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  <a:spcBef>
                          <a:spcPts val="5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335" indent="3175" algn="l" rtl="0" eaLnBrk="0">
                        <a:lnSpc>
                          <a:spcPct val="114000"/>
                        </a:lnSpc>
                        <a:spcBef>
                          <a:spcPts val="0"/>
                        </a:spcBef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①恶性肿瘤： 葡萄胎、</a:t>
                      </a:r>
                      <a:r>
                        <a:rPr sz="9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绒癌、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乳腺癌、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肝毛细胆管癌、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睾丸癌、</a:t>
                      </a:r>
                      <a:r>
                        <a:rPr sz="9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卵巢癌、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胰腺癌、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精原细胞瘤和70%非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精原细胞瘤。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7145" algn="l" rtl="0" eaLnBrk="0">
                        <a:lnSpc>
                          <a:spcPct val="97000"/>
                        </a:lnSpc>
                        <a:spcBef>
                          <a:spcPts val="115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②非恶性肿瘤： 子宫内膜异位症、</a:t>
                      </a:r>
                      <a:r>
                        <a:rPr sz="9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卵巢囊肿、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肝硬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化、</a:t>
                      </a:r>
                      <a:r>
                        <a:rPr sz="9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胃十二指肠疾病等也可见轻度升高。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4" name="textbox 274"/>
          <p:cNvSpPr/>
          <p:nvPr/>
        </p:nvSpPr>
        <p:spPr>
          <a:xfrm>
            <a:off x="11101222" y="6422567"/>
            <a:ext cx="174625" cy="209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445"/>
              </a:lnSpc>
            </a:pPr>
            <a:r>
              <a:rPr sz="1100" kern="0" spc="-20" dirty="0">
                <a:solidFill>
                  <a:srgbClr val="89898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19</a:t>
            </a:r>
            <a:endParaRPr sz="11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149096" y="1377696"/>
            <a:ext cx="4107179" cy="41041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034608" y="931164"/>
            <a:ext cx="1227251" cy="4786223"/>
          </a:xfrm>
          <a:prstGeom prst="rect">
            <a:avLst/>
          </a:prstGeom>
        </p:spPr>
      </p:pic>
      <p:sp>
        <p:nvSpPr>
          <p:cNvPr id="14" name="textbox 14"/>
          <p:cNvSpPr/>
          <p:nvPr/>
        </p:nvSpPr>
        <p:spPr>
          <a:xfrm>
            <a:off x="7842884" y="1155736"/>
            <a:ext cx="1064260" cy="44564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9530" algn="l" rtl="0" eaLnBrk="0">
              <a:lnSpc>
                <a:spcPct val="84000"/>
              </a:lnSpc>
            </a:pPr>
            <a:r>
              <a:rPr sz="2000" kern="0" spc="-30" dirty="0">
                <a:solidFill>
                  <a:srgbClr val="15979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集团概况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685" algn="l" rtl="0" eaLnBrk="0">
              <a:lnSpc>
                <a:spcPct val="86000"/>
              </a:lnSpc>
              <a:spcBef>
                <a:spcPts val="605"/>
              </a:spcBef>
            </a:pPr>
            <a:r>
              <a:rPr sz="2000" kern="0" spc="-30" dirty="0">
                <a:solidFill>
                  <a:srgbClr val="10969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机构介绍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4290" algn="l" rtl="0" eaLnBrk="0">
              <a:lnSpc>
                <a:spcPct val="85000"/>
              </a:lnSpc>
              <a:spcBef>
                <a:spcPts val="635"/>
              </a:spcBef>
            </a:pPr>
            <a:r>
              <a:rPr sz="2100" kern="0" spc="-110" dirty="0">
                <a:solidFill>
                  <a:srgbClr val="159A9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瑞慈特色</a:t>
            </a:r>
            <a:endParaRPr sz="2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130" algn="l" rtl="0" eaLnBrk="0">
              <a:lnSpc>
                <a:spcPct val="85000"/>
              </a:lnSpc>
              <a:spcBef>
                <a:spcPts val="605"/>
              </a:spcBef>
            </a:pPr>
            <a:r>
              <a:rPr sz="2000" kern="0" spc="-20" dirty="0">
                <a:solidFill>
                  <a:srgbClr val="129DA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套餐选择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  <a:spcBef>
                <a:spcPts val="5"/>
              </a:spcBef>
            </a:pPr>
            <a:r>
              <a:rPr sz="2000" kern="0" spc="-30" dirty="0">
                <a:solidFill>
                  <a:srgbClr val="129BA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体检预约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096000" y="2930652"/>
            <a:ext cx="1210056" cy="93573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121908" y="5103875"/>
            <a:ext cx="1118615" cy="826008"/>
          </a:xfrm>
          <a:prstGeom prst="rect">
            <a:avLst/>
          </a:prstGeom>
        </p:spPr>
      </p:pic>
      <p:sp>
        <p:nvSpPr>
          <p:cNvPr id="20" name="textbox 20"/>
          <p:cNvSpPr/>
          <p:nvPr/>
        </p:nvSpPr>
        <p:spPr>
          <a:xfrm>
            <a:off x="11177879" y="6422567"/>
            <a:ext cx="97789" cy="209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45"/>
              </a:lnSpc>
            </a:pPr>
            <a:r>
              <a:rPr sz="1100" kern="0" spc="-60" dirty="0">
                <a:solidFill>
                  <a:srgbClr val="89898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endParaRPr sz="11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picture 2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5719" y="0"/>
            <a:ext cx="12100559" cy="6858000"/>
          </a:xfrm>
          <a:prstGeom prst="rect">
            <a:avLst/>
          </a:prstGeom>
        </p:spPr>
      </p:pic>
      <p:sp>
        <p:nvSpPr>
          <p:cNvPr id="278" name="textbox 278"/>
          <p:cNvSpPr/>
          <p:nvPr/>
        </p:nvSpPr>
        <p:spPr>
          <a:xfrm>
            <a:off x="4857200" y="2851680"/>
            <a:ext cx="2663189" cy="2574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32790" algn="l" rtl="0" eaLnBrk="0">
              <a:lnSpc>
                <a:spcPct val="87000"/>
              </a:lnSpc>
            </a:pPr>
            <a:r>
              <a:rPr sz="27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套餐</a:t>
            </a:r>
            <a:r>
              <a:rPr sz="2700" kern="0" spc="2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16560" algn="l" rtl="0" eaLnBrk="0">
              <a:lnSpc>
                <a:spcPct val="88000"/>
              </a:lnSpc>
              <a:spcBef>
                <a:spcPts val="455"/>
              </a:spcBef>
            </a:pPr>
            <a:r>
              <a:rPr sz="1500" kern="0" spc="70" dirty="0">
                <a:solidFill>
                  <a:srgbClr val="0B3F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在职、</a:t>
            </a:r>
            <a:r>
              <a:rPr sz="1500" kern="0" spc="-220" dirty="0">
                <a:solidFill>
                  <a:srgbClr val="0B3F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0B3F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离退休教职工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  <a:spcBef>
                <a:spcPts val="5"/>
              </a:spcBef>
            </a:pPr>
            <a:r>
              <a:rPr sz="2600" kern="0" spc="-10" dirty="0">
                <a:solidFill>
                  <a:srgbClr val="0B3F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消化特色体检套餐</a:t>
            </a:r>
            <a:endParaRPr sz="2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0" name="textbox 280"/>
          <p:cNvSpPr/>
          <p:nvPr/>
        </p:nvSpPr>
        <p:spPr>
          <a:xfrm>
            <a:off x="11097869" y="6422567"/>
            <a:ext cx="177800" cy="209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445"/>
              </a:lnSpc>
            </a:pPr>
            <a:r>
              <a:rPr sz="1100" kern="0" spc="-20" dirty="0">
                <a:solidFill>
                  <a:srgbClr val="89898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box 282"/>
          <p:cNvSpPr/>
          <p:nvPr/>
        </p:nvSpPr>
        <p:spPr>
          <a:xfrm>
            <a:off x="345440" y="-507"/>
            <a:ext cx="6778625" cy="9747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65860" algn="l" rtl="0" eaLnBrk="0">
              <a:lnSpc>
                <a:spcPct val="87000"/>
              </a:lnSpc>
              <a:spcBef>
                <a:spcPts val="5"/>
              </a:spcBef>
              <a:tabLst>
                <a:tab pos="1266825" algn="l"/>
              </a:tabLst>
            </a:pPr>
            <a:r>
              <a:rPr sz="2000" kern="0" spc="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kern="0" spc="-5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套餐-</a:t>
            </a:r>
            <a:r>
              <a:rPr sz="2000" kern="0" spc="19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5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sz="2000" kern="0" spc="16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-5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丨在职、离退休教职工消化特色体检</a:t>
            </a:r>
            <a:r>
              <a:rPr sz="2000" kern="0" spc="-6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套餐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84" name="picture 2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58140" y="12192"/>
            <a:ext cx="1153668" cy="935735"/>
          </a:xfrm>
          <a:prstGeom prst="rect">
            <a:avLst/>
          </a:prstGeom>
        </p:spPr>
      </p:pic>
      <p:graphicFrame>
        <p:nvGraphicFramePr>
          <p:cNvPr id="286" name="table 286"/>
          <p:cNvGraphicFramePr>
            <a:graphicFrameLocks noGrp="1"/>
          </p:cNvGraphicFramePr>
          <p:nvPr/>
        </p:nvGraphicFramePr>
        <p:xfrm>
          <a:off x="374014" y="910590"/>
          <a:ext cx="11456034" cy="5860415"/>
        </p:xfrm>
        <a:graphic>
          <a:graphicData uri="http://schemas.openxmlformats.org/drawingml/2006/table">
            <a:tbl>
              <a:tblPr/>
              <a:tblGrid>
                <a:gridCol w="1298575"/>
                <a:gridCol w="2629535"/>
                <a:gridCol w="560705"/>
                <a:gridCol w="568959"/>
                <a:gridCol w="573404"/>
                <a:gridCol w="4483100"/>
                <a:gridCol w="1341755"/>
              </a:tblGrid>
              <a:tr h="558800">
                <a:tc gridSpan="7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540760" algn="l" rtl="0" eaLnBrk="0">
                        <a:lnSpc>
                          <a:spcPts val="1815"/>
                        </a:lnSpc>
                        <a:spcBef>
                          <a:spcPts val="5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★基础体检项目-在职和离退休教职工体检项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目-消化系统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210819">
                <a:tc rowSpan="2" gridSpan="2"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1259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体检项目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621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男性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45770" algn="l" rtl="0" eaLnBrk="0">
                        <a:lnSpc>
                          <a:spcPct val="90000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女性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320" algn="l" rtl="0" eaLnBrk="0">
                        <a:lnSpc>
                          <a:spcPct val="90000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临床意义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10820">
                <a:tc vMerge="1" gridSpan="2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8750" algn="l" rtl="0" eaLnBrk="0">
                        <a:lnSpc>
                          <a:spcPct val="90000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未婚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8910" algn="l" rtl="0" eaLnBrk="0">
                        <a:lnSpc>
                          <a:spcPct val="89000"/>
                        </a:lnSpc>
                      </a:pP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已婚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vMerge="1" gridSpan="2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9878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一般检查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ts val="1285"/>
                        </a:lnSpc>
                        <a:spcBef>
                          <a:spcPts val="5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身高、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体重、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体重指数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BMI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)血压(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BP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19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63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33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体重是否正常， 有无体重不足、</a:t>
                      </a:r>
                      <a:r>
                        <a:rPr sz="9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超重或肥胖； 有无血压脉搏异常等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0894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内科检查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心、</a:t>
                      </a:r>
                      <a:r>
                        <a:rPr sz="9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肺听诊， 腹部触诊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19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63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心肺有无异常肝脾有无肿大、</a:t>
                      </a:r>
                      <a:r>
                        <a:rPr sz="9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腹部有无包块等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9751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外科检查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108000"/>
                        </a:lnSpc>
                        <a:spcBef>
                          <a:spcPts val="0"/>
                        </a:spcBef>
                      </a:pP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浅表淋巴结，</a:t>
                      </a:r>
                      <a:r>
                        <a:rPr sz="9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甲状腺、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乳房、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脊柱、</a:t>
                      </a:r>
                      <a:r>
                        <a:rPr sz="9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四肢、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外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生殖器、</a:t>
                      </a:r>
                      <a:r>
                        <a:rPr sz="9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前列腺、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肛肠指检、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皮肤等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19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63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050" indent="-5080" algn="l" rtl="0" eaLnBrk="0">
                        <a:lnSpc>
                          <a:spcPct val="108000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淋巴结有无肿大，</a:t>
                      </a:r>
                      <a:r>
                        <a:rPr sz="9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甲状腺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乳房、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外生殖器、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前列腺、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肛肠有无异常、</a:t>
                      </a:r>
                      <a:r>
                        <a:rPr sz="9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四肢脊柱有无畸形、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皮肤有无异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常改变等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3340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眼科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ts val="1285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视力检查(必选)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19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63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视力是否正常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225" algn="l" rtl="0" eaLnBrk="0">
                        <a:lnSpc>
                          <a:spcPts val="1285"/>
                        </a:lnSpc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眼科检查(外眼)(必选)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19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63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22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眼外观是否正常， 有无沙眼、</a:t>
                      </a:r>
                      <a:r>
                        <a:rPr sz="9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结膜炎等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19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225" algn="l" rtl="0" eaLnBrk="0">
                        <a:lnSpc>
                          <a:spcPts val="1285"/>
                        </a:lnSpc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眼底检查(眼底)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19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63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225" algn="l" rtl="0" eaLnBrk="0">
                        <a:lnSpc>
                          <a:spcPct val="92000"/>
                        </a:lnSpc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眼底有无黄斑变性和动脉硬化等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19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33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测眼压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19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63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22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眼压是否正常， 排除原发性青光眼、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原发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性视网膜剥离等疾病。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528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耳鼻喉检查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33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外耳道、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鼓膜、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鼻腔、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鼻中隔、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扁桃体、</a:t>
                      </a:r>
                      <a:r>
                        <a:rPr sz="9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咽部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190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63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5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ts val="1285"/>
                        </a:lnSpc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耳、</a:t>
                      </a:r>
                      <a:r>
                        <a:rPr sz="9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鼻、</a:t>
                      </a:r>
                      <a:r>
                        <a:rPr sz="9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咽(如中耳炎、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鼓膜 穿孔、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扁桃体肿大)有无异常等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8600" algn="l" rtl="0" eaLnBrk="0">
                        <a:lnSpc>
                          <a:spcPts val="1285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妇科(已婚项目)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685" algn="l" rtl="0" eaLnBrk="0">
                        <a:lnSpc>
                          <a:spcPts val="1285"/>
                        </a:lnSpc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常规检查(必选)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1000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女性生殖器有无异常病变， 有无宫颈炎及阴道感染等。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765" algn="l" rtl="0" eaLnBrk="0">
                        <a:lnSpc>
                          <a:spcPts val="1285"/>
                        </a:lnSpc>
                      </a:pP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白带常规(必选)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gridSpan="2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ts val="1285"/>
                        </a:lnSpc>
                      </a:pP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液基薄层细胞学检测(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TCT</a:t>
                      </a: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3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050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宫颈癌筛查， 比宫颈刮片灵敏度高，  准确性好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765" algn="l" rtl="0" eaLnBrk="0">
                        <a:lnSpc>
                          <a:spcPts val="1285"/>
                        </a:lnSpc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HPV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DNA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(16/18)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3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筛查宫颈癌高危人群的重要指标。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5120" algn="l" rtl="0" eaLnBrk="0">
                        <a:lnSpc>
                          <a:spcPts val="1285"/>
                        </a:lnSpc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血常规18项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检查白细胞、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红细胞、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血小板等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19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63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108000"/>
                        </a:lnSpc>
                        <a:spcBef>
                          <a:spcPts val="0"/>
                        </a:spcBef>
                      </a:pP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可提示： 小细胞性贫血，</a:t>
                      </a:r>
                      <a:r>
                        <a:rPr sz="9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巨幼细胞贫血， 再生障碍性贫血， 溶血性贫血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9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白血病， 粒细胞减少， 血小板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减少， 淋巴细胞减少， 炎症感染等。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4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4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6164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肝功能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ts val="1285"/>
                        </a:lnSpc>
                      </a:pP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血清丙氨酸氨基转移酶(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ALT</a:t>
                      </a: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19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63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1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33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是肝细胞受损最敏感的指标， 升高： 主要见于急性传染性肝炎、</a:t>
                      </a:r>
                      <a:r>
                        <a:rPr sz="9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中毒性肝炎、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酒精性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肝炎， 胆囊炎等。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ts val="1285"/>
                        </a:lnSpc>
                      </a:pP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血清门冬氨酸氨基转移酶(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AST</a:t>
                      </a: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19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63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可以检测肝细胞、</a:t>
                      </a:r>
                      <a:r>
                        <a:rPr sz="9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心肌细胞受损情况。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ts val="1285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血清γ-谷氨酰基转移酶(γ-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GT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19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63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335" algn="l" rtl="0" eaLnBrk="0">
                        <a:lnSpc>
                          <a:spcPct val="92000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是用于诊断肝、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胆系统疾病的敏感指标， 酒精性肝损伤的监测指标。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ts val="1285"/>
                        </a:lnSpc>
                      </a:pP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血清碱性磷酸酶(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ALP</a:t>
                      </a: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19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63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33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是肝胆系统和骨骼系统疾病诊断的酶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学指标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19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ts val="1285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血清总胆红素(T-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BIL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19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63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3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92000"/>
                        </a:lnSpc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总胆红素升高提示有黄疸， 包括肝细胞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性黄疸，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阻塞性黄疸， 溶血性黄疸。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5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71805" algn="l" rtl="0" eaLnBrk="0">
                        <a:lnSpc>
                          <a:spcPct val="91000"/>
                        </a:lnSpc>
                      </a:pP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肾功能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ts val="1285"/>
                        </a:lnSpc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血清尿素(必选)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19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63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可提示有无肾功能损害： 如慢性肾炎，</a:t>
                      </a:r>
                      <a:r>
                        <a:rPr sz="9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肾盂肾炎，</a:t>
                      </a:r>
                      <a:r>
                        <a:rPr sz="9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肾结核， 尿毒症等。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19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ts val="1285"/>
                        </a:lnSpc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血清肌酐(必选)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19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63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可提示有无肾功能损害： 如慢性肾炎，</a:t>
                      </a:r>
                      <a:r>
                        <a:rPr sz="9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肾盂肾炎，</a:t>
                      </a:r>
                      <a:r>
                        <a:rPr sz="9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肾结核， 尿毒症等。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29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ct val="91000"/>
                        </a:lnSpc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血清尿酸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19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63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可提示嘌呤代谢有无异常， 升高常见于如高尿酸血症、</a:t>
                      </a:r>
                      <a:r>
                        <a:rPr sz="9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痛风及肾功能损害等。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8" name="textbox 288"/>
          <p:cNvSpPr/>
          <p:nvPr/>
        </p:nvSpPr>
        <p:spPr>
          <a:xfrm>
            <a:off x="11097869" y="6422567"/>
            <a:ext cx="177800" cy="209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445"/>
              </a:lnSpc>
            </a:pPr>
            <a:r>
              <a:rPr sz="1200" kern="0" spc="-60" dirty="0">
                <a:solidFill>
                  <a:srgbClr val="89898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21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box 290"/>
          <p:cNvSpPr/>
          <p:nvPr/>
        </p:nvSpPr>
        <p:spPr>
          <a:xfrm>
            <a:off x="345440" y="-507"/>
            <a:ext cx="6778625" cy="9747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65860" algn="l" rtl="0" eaLnBrk="0">
              <a:lnSpc>
                <a:spcPct val="87000"/>
              </a:lnSpc>
              <a:spcBef>
                <a:spcPts val="5"/>
              </a:spcBef>
              <a:tabLst>
                <a:tab pos="1266825" algn="l"/>
              </a:tabLst>
            </a:pPr>
            <a:r>
              <a:rPr sz="2000" kern="0" spc="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kern="0" spc="-5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套餐-</a:t>
            </a:r>
            <a:r>
              <a:rPr sz="2000" kern="0" spc="19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5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sz="2000" kern="0" spc="16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-5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丨在职、离退休教职工消化特色体检</a:t>
            </a:r>
            <a:r>
              <a:rPr sz="2000" kern="0" spc="-6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套餐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92" name="picture 2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58140" y="12192"/>
            <a:ext cx="1153668" cy="935735"/>
          </a:xfrm>
          <a:prstGeom prst="rect">
            <a:avLst/>
          </a:prstGeom>
        </p:spPr>
      </p:pic>
      <p:graphicFrame>
        <p:nvGraphicFramePr>
          <p:cNvPr id="294" name="table 294"/>
          <p:cNvGraphicFramePr>
            <a:graphicFrameLocks noGrp="1"/>
          </p:cNvGraphicFramePr>
          <p:nvPr/>
        </p:nvGraphicFramePr>
        <p:xfrm>
          <a:off x="355600" y="932179"/>
          <a:ext cx="11487785" cy="5857240"/>
        </p:xfrm>
        <a:graphic>
          <a:graphicData uri="http://schemas.openxmlformats.org/drawingml/2006/table">
            <a:tbl>
              <a:tblPr/>
              <a:tblGrid>
                <a:gridCol w="1301750"/>
                <a:gridCol w="2636520"/>
                <a:gridCol w="561975"/>
                <a:gridCol w="574675"/>
                <a:gridCol w="574040"/>
                <a:gridCol w="3510915"/>
                <a:gridCol w="2327910"/>
              </a:tblGrid>
              <a:tr h="267970"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2832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00" algn="l" rtl="0" eaLnBrk="0">
                        <a:lnSpc>
                          <a:spcPts val="1285"/>
                        </a:lnSpc>
                        <a:spcBef>
                          <a:spcPts val="0"/>
                        </a:spcBef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1.总胆固醇(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TC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胆固醇升高是导致高血压、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冠心病、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心肌梗死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动脉粥样硬化的高度危险因素。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59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685" algn="l" rtl="0" eaLnBrk="0">
                        <a:lnSpc>
                          <a:spcPts val="1285"/>
                        </a:lnSpc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2.甘油三脂(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TG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甘油三脂升高见于： 肥胖症， 脂肪肝， 糖尿病， 动脉粥样硬化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 高血压等。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59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955" algn="l" rtl="0" eaLnBrk="0">
                        <a:lnSpc>
                          <a:spcPts val="1285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3.高密度脂蛋白胆固醇(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HDL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-C)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高密度脂蛋白胆固醇认为是抗动脉硬化的保护因素。</a:t>
                      </a:r>
                      <a:r>
                        <a:rPr sz="9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降低是冠心病、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脑血管疾病的危险因子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335" algn="l" rtl="0" eaLnBrk="0">
                        <a:lnSpc>
                          <a:spcPts val="1285"/>
                        </a:lnSpc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4.低密度脂蛋白胆固醇(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LDL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-C)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76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LDL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-C是坏胆固醇， 升高是冠心病、</a:t>
                      </a:r>
                      <a:r>
                        <a:rPr sz="9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心肌梗死、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脑血管疾病和动脉硬化的高度危险因素。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59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860" algn="l" rtl="0" eaLnBrk="0">
                        <a:lnSpc>
                          <a:spcPts val="1285"/>
                        </a:lnSpc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5.动脉粥样硬化指数(1-4必选)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动脉粥样硬化指数升高， 发生冠心病的危险性也升高。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59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2832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血糖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ts val="1285"/>
                        </a:lnSpc>
                      </a:pP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空腹血糖(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FPG</a:t>
                      </a: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33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从血糖水平了解是否有低血糖、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糖尿病， 了解血糖控制情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况等。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ts val="1285"/>
                        </a:lnSpc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糖化血红蛋白(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HbA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2c)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7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ts val="1285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可反映检查前1-2个月的平均血糖水平， 是糖尿病的筛查指标之一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2250" algn="l" rtl="0" eaLnBrk="0">
                        <a:lnSpc>
                          <a:spcPct val="92000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甲状腺功能三项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ts val="1285"/>
                        </a:lnSpc>
                      </a:pP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T3、</a:t>
                      </a:r>
                      <a:r>
                        <a:rPr sz="9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T4、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TSH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335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是诊断甲状腺机能亢进或甲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状腺机能减退等疾病的指标。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9540" algn="l" rtl="0" eaLnBrk="0">
                        <a:lnSpc>
                          <a:spcPts val="1285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肿瘤标志物(男5项)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1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ts val="1285"/>
                        </a:lnSpc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AFP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9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CEA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9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CA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199、</a:t>
                      </a:r>
                      <a:r>
                        <a:rPr sz="9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PSA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9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FPSA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4765" algn="l" rtl="0" eaLnBrk="0">
                        <a:lnSpc>
                          <a:spcPts val="1155"/>
                        </a:lnSpc>
                        <a:spcBef>
                          <a:spcPts val="40"/>
                        </a:spcBef>
                      </a:pP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PSA/FPSA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  <a:spcBef>
                          <a:spcPts val="5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一次同时检测五项肿瘤标志物， 升高可提示肝癌、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肺癌、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前列腺癌、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胰腺癌等。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9540" algn="l" rtl="0" eaLnBrk="0">
                        <a:lnSpc>
                          <a:spcPts val="1285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肿瘤标志物(女5项)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ts val="1285"/>
                        </a:lnSpc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AFP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9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CEA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9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CA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19-9、</a:t>
                      </a:r>
                      <a:r>
                        <a:rPr sz="9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CA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125、</a:t>
                      </a:r>
                      <a:r>
                        <a:rPr sz="9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CA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15-3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一次同时检测五项肿瘤标志物， 升高可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提示肝癌、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肺癌、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乳腺癌、</a:t>
                      </a:r>
                      <a:r>
                        <a:rPr sz="9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卵巢癌、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胰腺癌等。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6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6355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尿常规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335" algn="l" rtl="0" eaLnBrk="0">
                        <a:lnSpc>
                          <a:spcPct val="109000"/>
                        </a:lnSpc>
                        <a:spcBef>
                          <a:spcPts val="0"/>
                        </a:spcBef>
                      </a:pP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颜色、</a:t>
                      </a:r>
                      <a:r>
                        <a:rPr sz="9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比重、</a:t>
                      </a:r>
                      <a:r>
                        <a:rPr sz="9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酸碱度、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尿糖、</a:t>
                      </a:r>
                      <a:r>
                        <a:rPr sz="9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隐血、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尿胆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素、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尿胆原、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尿胆红素、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尿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蛋白、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亚硝酸盐、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尿沉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渣检查。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108000"/>
                        </a:lnSpc>
                        <a:spcBef>
                          <a:spcPts val="5"/>
                        </a:spcBef>
                      </a:pP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可提示有无泌尿系统疾患： 如急、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慢性肾炎，</a:t>
                      </a:r>
                      <a:r>
                        <a:rPr sz="9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肾盂肾炎，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膀胱炎， 尿道炎，</a:t>
                      </a:r>
                      <a:r>
                        <a:rPr sz="9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肾病综合征， 狼疮性肾炎，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血红蛋白尿，</a:t>
                      </a:r>
                      <a:r>
                        <a:rPr sz="9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肾梗塞、</a:t>
                      </a:r>
                      <a:r>
                        <a:rPr sz="9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肾小管重金属盐及药物导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致急性肾小管坏死，</a:t>
                      </a:r>
                      <a:r>
                        <a:rPr sz="9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肾或膀胱肿瘤以及有无尿糖等。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64185" algn="l" rtl="0" eaLnBrk="0">
                        <a:lnSpc>
                          <a:spcPct val="90000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心电图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0000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心电图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7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ts val="1285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用于心律失常(如早搏、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传导障碍等)、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心肌缺血、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心肌梗塞、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心房、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心室肥大等诊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断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9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低剂量螺旋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CT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胸部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  <a:spcBef>
                          <a:spcPts val="5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5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5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最主要的是可以早期发现肺 部疾病， 包括肺部的炎症等其他性病变。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4">
                <a:tc rowSpan="6"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6680" algn="l" rtl="0" eaLnBrk="0">
                        <a:lnSpc>
                          <a:spcPct val="92000"/>
                        </a:lnSpc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高清彩色多普勒B超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90000"/>
                        </a:lnSpc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肝胆脾胰肾彩超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7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ts val="1285"/>
                        </a:lnSpc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检查肝胆脾胰肾各脏器有无形态学改变及占位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性病变(肿瘤、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结石、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炎症等)。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67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甲状腺超声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检查甲状腺是否有结节、</a:t>
                      </a:r>
                      <a:r>
                        <a:rPr sz="9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囊肿或肿瘤等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前列腺超声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检查前列腺是否有增生或肿瘤。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3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91000"/>
                        </a:lnSpc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双侧乳房超声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检查乳腺是否有结节或乳腺癌。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19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子宫附件超声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1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检查子宫及附件是否有肿瘤或卵巢囊肿。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1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320" algn="l" rtl="0" eaLnBrk="0">
                        <a:lnSpc>
                          <a:spcPts val="1285"/>
                        </a:lnSpc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阴超(已婚项目)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1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检查子宫及附件是否有肿瘤或卵巢囊肿。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303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幽门螺旋杆菌检查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415" algn="l" rtl="0" eaLnBrk="0">
                        <a:lnSpc>
                          <a:spcPts val="1285"/>
                        </a:lnSpc>
                      </a:pP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C-13(哈气)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33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是幽门螺旋杆菌感染的确诊试验。</a:t>
                      </a:r>
                      <a:r>
                        <a:rPr sz="9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此菌感染与胃炎、</a:t>
                      </a:r>
                      <a:r>
                        <a:rPr sz="9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胃溃疡、</a:t>
                      </a:r>
                      <a:r>
                        <a:rPr sz="9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胃癌等发病有密切关系。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3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2265" algn="l" rtl="0" eaLnBrk="0">
                        <a:lnSpc>
                          <a:spcPct val="91000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骨密度超声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超声检测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8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92000"/>
                        </a:lnSpc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诊断骨质疏松， 预测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骨折风险。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2832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早餐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1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335" algn="l" rtl="0" eaLnBrk="0">
                        <a:lnSpc>
                          <a:spcPts val="1285"/>
                        </a:lnSpc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VIP</a:t>
                      </a:r>
                      <a:r>
                        <a:rPr sz="9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营养早餐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91000"/>
                        </a:lnSpc>
                      </a:pP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鸡蛋、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牛奶、</a:t>
                      </a:r>
                      <a:r>
                        <a:rPr sz="9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面包、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豆浆、</a:t>
                      </a:r>
                      <a:r>
                        <a:rPr sz="9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肉包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等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94485" algn="l" rtl="0" eaLnBrk="0">
                        <a:lnSpc>
                          <a:spcPct val="73000"/>
                        </a:lnSpc>
                        <a:spcBef>
                          <a:spcPts val="0"/>
                        </a:spcBef>
                      </a:pPr>
                      <a:r>
                        <a:rPr sz="1200" kern="0" spc="-60" dirty="0">
                          <a:solidFill>
                            <a:srgbClr val="89898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22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27050" algn="l" rtl="0" eaLnBrk="0">
                        <a:lnSpc>
                          <a:spcPct val="90000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报告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寄送个人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纸质报告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" name="table 296"/>
          <p:cNvGraphicFramePr>
            <a:graphicFrameLocks noGrp="1"/>
          </p:cNvGraphicFramePr>
          <p:nvPr/>
        </p:nvGraphicFramePr>
        <p:xfrm>
          <a:off x="540384" y="1798955"/>
          <a:ext cx="11249025" cy="1709420"/>
        </p:xfrm>
        <a:graphic>
          <a:graphicData uri="http://schemas.openxmlformats.org/drawingml/2006/table">
            <a:tbl>
              <a:tblPr/>
              <a:tblGrid>
                <a:gridCol w="1180465"/>
                <a:gridCol w="2297429"/>
                <a:gridCol w="570229"/>
                <a:gridCol w="593725"/>
                <a:gridCol w="560069"/>
                <a:gridCol w="6047104"/>
              </a:tblGrid>
              <a:tr h="275589">
                <a:tc gridSpan="6"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268595" algn="l" rtl="0" eaLnBrk="0">
                        <a:lnSpc>
                          <a:spcPct val="88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特色项目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8E1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8E1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8E1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8E1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8E1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8E1"/>
                    </a:solidFill>
                  </a:tcPr>
                </a:tc>
              </a:tr>
              <a:tr h="436880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07035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胃功能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845" indent="-1905" algn="l" rtl="0" eaLnBrk="0">
                        <a:lnSpc>
                          <a:spcPct val="11200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胃蛋白酶原 Ⅰ(PG Ⅰ)、</a:t>
                      </a:r>
                      <a:r>
                        <a:rPr sz="10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胃蛋白酶原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Ⅱ(PGⅡ)、</a:t>
                      </a:r>
                      <a:r>
                        <a:rPr sz="10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PG Ⅰ/PGⅡ比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值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3365" algn="l" rtl="0" eaLnBrk="0">
                        <a:lnSpc>
                          <a:spcPts val="655"/>
                        </a:lnSpc>
                        <a:spcBef>
                          <a:spcPts val="5"/>
                        </a:spcBef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5430" algn="l" rtl="0" eaLnBrk="0">
                        <a:lnSpc>
                          <a:spcPts val="655"/>
                        </a:lnSpc>
                        <a:spcBef>
                          <a:spcPts val="5"/>
                        </a:spcBef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8285" algn="l" rtl="0" eaLnBrk="0">
                        <a:lnSpc>
                          <a:spcPts val="655"/>
                        </a:lnSpc>
                        <a:spcBef>
                          <a:spcPts val="5"/>
                        </a:spcBef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00" algn="l" rtl="0" eaLnBrk="0">
                        <a:lnSpc>
                          <a:spcPts val="136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PG Ⅰ</a:t>
                      </a:r>
                      <a:r>
                        <a:rPr sz="1000" kern="0" spc="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PG Ⅰ/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PGⅡ比值测定， 可用于胃溃疡、萎缩性胃炎、</a:t>
                      </a:r>
                      <a:r>
                        <a:rPr sz="10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胃癌的初筛。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459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940" algn="l" rtl="0" eaLnBrk="0">
                        <a:lnSpc>
                          <a:spcPts val="136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胃泌素17(G-1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7)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3365" algn="l" rtl="0" eaLnBrk="0">
                        <a:lnSpc>
                          <a:spcPts val="655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5430" algn="l" rtl="0" eaLnBrk="0">
                        <a:lnSpc>
                          <a:spcPts val="655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8285" algn="l" rtl="0" eaLnBrk="0">
                        <a:lnSpc>
                          <a:spcPts val="655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3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indent="3810" algn="l" rtl="0" eaLnBrk="0">
                        <a:lnSpc>
                          <a:spcPct val="10800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G-17是评估胃窦部黏膜功能 的指标， G-17升高常见于胃十二指肠溃疡， 萎缩性胃炎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10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幽门螺旋杆菌感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染及胃癌等。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339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4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9715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肿瘤标志物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ts val="1360"/>
                        </a:lnSpc>
                        <a:spcBef>
                          <a:spcPts val="0"/>
                        </a:spcBef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糖链抗原242(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242)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3365" algn="l" rtl="0" eaLnBrk="0">
                        <a:lnSpc>
                          <a:spcPts val="655"/>
                        </a:lnSpc>
                        <a:spcBef>
                          <a:spcPts val="5"/>
                        </a:spcBef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5430" algn="l" rtl="0" eaLnBrk="0">
                        <a:lnSpc>
                          <a:spcPts val="655"/>
                        </a:lnSpc>
                        <a:spcBef>
                          <a:spcPts val="5"/>
                        </a:spcBef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8285" algn="l" rtl="0" eaLnBrk="0">
                        <a:lnSpc>
                          <a:spcPts val="655"/>
                        </a:lnSpc>
                        <a:spcBef>
                          <a:spcPts val="5"/>
                        </a:spcBef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与胰腺癌、结肠癌、</a:t>
                      </a:r>
                      <a:r>
                        <a:rPr sz="10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胃癌等胃肠道恶性肿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瘤相关， 但胃肠道良性疾病也可见升高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150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ts val="1360"/>
                        </a:lnSpc>
                        <a:spcBef>
                          <a:spcPts val="0"/>
                        </a:spcBef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糖链抗原72-4(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72-4)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3365" algn="l" rtl="0" eaLnBrk="0">
                        <a:lnSpc>
                          <a:spcPts val="655"/>
                        </a:lnSpc>
                        <a:spcBef>
                          <a:spcPts val="5"/>
                        </a:spcBef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5430" algn="l" rtl="0" eaLnBrk="0">
                        <a:lnSpc>
                          <a:spcPts val="655"/>
                        </a:lnSpc>
                        <a:spcBef>
                          <a:spcPts val="5"/>
                        </a:spcBef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8285" algn="l" rtl="0" eaLnBrk="0">
                        <a:lnSpc>
                          <a:spcPts val="655"/>
                        </a:lnSpc>
                        <a:spcBef>
                          <a:spcPts val="5"/>
                        </a:spcBef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33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是胃肠道恶性肿瘤标志物， 也是检测胃癌的指标之一， 但胃肠道良性疾病也可见升高。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8" name="textbox 298"/>
          <p:cNvSpPr/>
          <p:nvPr/>
        </p:nvSpPr>
        <p:spPr>
          <a:xfrm>
            <a:off x="345440" y="-507"/>
            <a:ext cx="6778625" cy="9747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65860" algn="l" rtl="0" eaLnBrk="0">
              <a:lnSpc>
                <a:spcPct val="87000"/>
              </a:lnSpc>
              <a:spcBef>
                <a:spcPts val="5"/>
              </a:spcBef>
              <a:tabLst>
                <a:tab pos="1266825" algn="l"/>
              </a:tabLst>
            </a:pPr>
            <a:r>
              <a:rPr sz="2000" kern="0" spc="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kern="0" spc="-5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套餐-</a:t>
            </a:r>
            <a:r>
              <a:rPr sz="2000" kern="0" spc="19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5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sz="2000" kern="0" spc="16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-5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丨在职、离退休教职工消化特色体检</a:t>
            </a:r>
            <a:r>
              <a:rPr sz="2000" kern="0" spc="-6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套餐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00" name="picture 3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58140" y="12192"/>
            <a:ext cx="1153668" cy="935735"/>
          </a:xfrm>
          <a:prstGeom prst="rect">
            <a:avLst/>
          </a:prstGeom>
        </p:spPr>
      </p:pic>
      <p:sp>
        <p:nvSpPr>
          <p:cNvPr id="302" name="textbox 302"/>
          <p:cNvSpPr/>
          <p:nvPr/>
        </p:nvSpPr>
        <p:spPr>
          <a:xfrm>
            <a:off x="11097869" y="6422567"/>
            <a:ext cx="177800" cy="209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445"/>
              </a:lnSpc>
            </a:pPr>
            <a:r>
              <a:rPr sz="1200" kern="0" spc="-60" dirty="0">
                <a:solidFill>
                  <a:srgbClr val="89898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23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box 304"/>
          <p:cNvSpPr/>
          <p:nvPr/>
        </p:nvSpPr>
        <p:spPr>
          <a:xfrm>
            <a:off x="345440" y="-507"/>
            <a:ext cx="6778625" cy="9747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65860" algn="l" rtl="0" eaLnBrk="0">
              <a:lnSpc>
                <a:spcPct val="87000"/>
              </a:lnSpc>
              <a:spcBef>
                <a:spcPts val="5"/>
              </a:spcBef>
              <a:tabLst>
                <a:tab pos="1266825" algn="l"/>
              </a:tabLst>
            </a:pPr>
            <a:r>
              <a:rPr sz="2000" kern="0" spc="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kern="0" spc="-5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套餐-</a:t>
            </a:r>
            <a:r>
              <a:rPr sz="2000" kern="0" spc="19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5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sz="2000" kern="0" spc="16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-5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丨在职、离退休教职工消化特色体检</a:t>
            </a:r>
            <a:r>
              <a:rPr sz="2000" kern="0" spc="-6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套餐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06" name="picture 3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58140" y="12192"/>
            <a:ext cx="1153668" cy="935735"/>
          </a:xfrm>
          <a:prstGeom prst="rect">
            <a:avLst/>
          </a:prstGeom>
        </p:spPr>
      </p:pic>
      <p:graphicFrame>
        <p:nvGraphicFramePr>
          <p:cNvPr id="308" name="table 308"/>
          <p:cNvGraphicFramePr>
            <a:graphicFrameLocks noGrp="1"/>
          </p:cNvGraphicFramePr>
          <p:nvPr/>
        </p:nvGraphicFramePr>
        <p:xfrm>
          <a:off x="417194" y="934720"/>
          <a:ext cx="11310619" cy="5461635"/>
        </p:xfrm>
        <a:graphic>
          <a:graphicData uri="http://schemas.openxmlformats.org/drawingml/2006/table">
            <a:tbl>
              <a:tblPr/>
              <a:tblGrid>
                <a:gridCol w="1275080"/>
                <a:gridCol w="2503804"/>
                <a:gridCol w="570865"/>
                <a:gridCol w="571500"/>
                <a:gridCol w="571500"/>
                <a:gridCol w="5817870"/>
              </a:tblGrid>
              <a:tr h="443865">
                <a:tc gridSpan="6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303520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赠送项目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210820">
                <a:tc rowSpan="2" gridSpan="2"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37665" algn="l" rtl="0" eaLnBrk="0">
                        <a:lnSpc>
                          <a:spcPct val="91000"/>
                        </a:lnSpc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体检项目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129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男性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46405" algn="l" rtl="0" eaLnBrk="0">
                        <a:lnSpc>
                          <a:spcPct val="90000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女性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6065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临床意义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10819">
                <a:tc vMerge="1" gridSpan="2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002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未婚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827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已婚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79">
                <a:tc rowSpan="9"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50215" algn="l" rtl="0" eaLnBrk="0">
                        <a:lnSpc>
                          <a:spcPct val="91000"/>
                        </a:lnSpc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肝功能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血清球蛋白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GLO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270" algn="l" rtl="0" eaLnBrk="0">
                        <a:lnSpc>
                          <a:spcPts val="595"/>
                        </a:lnSpc>
                        <a:spcBef>
                          <a:spcPts val="5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  <a:spcBef>
                          <a:spcPts val="5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  <a:spcBef>
                          <a:spcPts val="5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可检测慢性肝脏疾病、</a:t>
                      </a:r>
                      <a:r>
                        <a:rPr sz="9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M球蛋白血症、</a:t>
                      </a:r>
                      <a:r>
                        <a:rPr sz="9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自身免疫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性疾病等。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744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765" algn="l" rtl="0" eaLnBrk="0">
                        <a:lnSpc>
                          <a:spcPts val="1285"/>
                        </a:lnSpc>
                        <a:spcBef>
                          <a:spcPts val="0"/>
                        </a:spcBef>
                      </a:pPr>
                      <a:r>
                        <a:rPr sz="9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白蛋白/球蛋白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ALB</a:t>
                      </a:r>
                      <a:r>
                        <a:rPr sz="9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GLO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270" algn="l" rtl="0" eaLnBrk="0">
                        <a:lnSpc>
                          <a:spcPts val="595"/>
                        </a:lnSpc>
                        <a:spcBef>
                          <a:spcPts val="5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  <a:spcBef>
                          <a:spcPts val="5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  <a:spcBef>
                          <a:spcPts val="5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可检测肝硬化、</a:t>
                      </a:r>
                      <a:r>
                        <a:rPr sz="9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肾病综合征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慢性肝炎等。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20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ts val="1285"/>
                        </a:lnSpc>
                      </a:pPr>
                      <a:r>
                        <a:rPr sz="9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谷草/谷丙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AST</a:t>
                      </a:r>
                      <a:r>
                        <a:rPr sz="9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ALT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27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2000"/>
                        </a:lnSpc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反映肝细胞的损害情况。</a:t>
                      </a:r>
                      <a:r>
                        <a:rPr sz="9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降低见于急性肝炎和轻症的慢性肝炎；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升高见于慢性肝炎的后期,肝硬化和肝癌。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19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ts val="1285"/>
                        </a:lnSpc>
                      </a:pP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血清直接胆红素D-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BIL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27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3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ct val="92000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用于黄疸诊断与鉴别诊断。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直接胆红素升高， 属阻塞性黄疸、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肝细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胞性黄疸。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19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ts val="1285"/>
                        </a:lnSpc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血清间接胆红素I-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BIL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27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ct val="91000"/>
                        </a:lnSpc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用于黄疸诊断与鉴别诊断。</a:t>
                      </a:r>
                      <a:r>
                        <a:rPr sz="9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间接胆红素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为肝源性黄疸。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20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血清胆碱酯酶测定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CHE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27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ct val="92000"/>
                        </a:lnSpc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主要用于诊断肝脏疾病、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有机磷中毒；</a:t>
                      </a:r>
                      <a:r>
                        <a:rPr sz="9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肾脏疾病、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肥胖、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脂肪肝、</a:t>
                      </a:r>
                      <a:r>
                        <a:rPr sz="9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甲亢也可升高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20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ct val="91000"/>
                        </a:lnSpc>
                      </a:pPr>
                      <a:r>
                        <a:rPr sz="9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乳酸脱氢酶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LDH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27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可检测心肌梗塞、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肝脏疾病、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肺栓塞、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恶性肿瘤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等。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19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腺苷脱氨酶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ADA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27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用于结核杆菌感染、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慢性肝脏损害的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辅助诊断。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20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血清总蛋白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TP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27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1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可检测肝脏疾病、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营养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不良、</a:t>
                      </a:r>
                      <a:r>
                        <a:rPr sz="9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肾病综合征及慢性消耗性疾病等。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20"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321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肿瘤标志物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ts val="1285"/>
                        </a:lnSpc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血清铁蛋白测定(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SF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27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10800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检查体内铁缺乏或者铁负荷过量的指标， 在临床上常用于缺铁性贫血的诊断， 铁蛋白增高可见于炎症、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肿瘤、</a:t>
                      </a:r>
                      <a:r>
                        <a:rPr sz="9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白血病、</a:t>
                      </a:r>
                      <a:r>
                        <a:rPr sz="9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甲状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腺功能亢进等。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619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ts val="1285"/>
                        </a:lnSpc>
                        <a:spcBef>
                          <a:spcPts val="5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糖类抗原50(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CA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270" algn="l" rtl="0" eaLnBrk="0">
                        <a:lnSpc>
                          <a:spcPts val="595"/>
                        </a:lnSpc>
                        <a:spcBef>
                          <a:spcPts val="5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  <a:spcBef>
                          <a:spcPts val="5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  <a:spcBef>
                          <a:spcPts val="5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indent="-1270" algn="l" rtl="0" eaLnBrk="0">
                        <a:lnSpc>
                          <a:spcPct val="108000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是一种广谱肿瘤标志物。</a:t>
                      </a:r>
                      <a:r>
                        <a:rPr sz="9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动态监测对判断癌肿瘤疗效及预后判断、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复发检测颇具价值， 对鉴别良恶性胸、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腹水也有价值。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625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495" algn="l" rtl="0" eaLnBrk="0">
                        <a:lnSpc>
                          <a:spcPts val="1285"/>
                        </a:lnSpc>
                      </a:pP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β人绒毛膜促性腺激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素β-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HCG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  <a:spcBef>
                          <a:spcPts val="5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335" indent="3175" algn="l" rtl="0" eaLnBrk="0">
                        <a:lnSpc>
                          <a:spcPct val="114000"/>
                        </a:lnSpc>
                        <a:spcBef>
                          <a:spcPts val="0"/>
                        </a:spcBef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①恶性肿瘤： 葡萄胎、</a:t>
                      </a:r>
                      <a:r>
                        <a:rPr sz="9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绒癌、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乳腺癌、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肝毛细胆管癌、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睾丸癌、</a:t>
                      </a:r>
                      <a:r>
                        <a:rPr sz="9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卵巢癌、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胰腺癌、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精原细胞瘤和70%非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精原细胞瘤。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7145" algn="l" rtl="0" eaLnBrk="0">
                        <a:lnSpc>
                          <a:spcPct val="97000"/>
                        </a:lnSpc>
                        <a:spcBef>
                          <a:spcPts val="115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②非恶性肿瘤： 子宫内膜异位症、</a:t>
                      </a:r>
                      <a:r>
                        <a:rPr sz="9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卵巢囊肿、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肝硬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化、</a:t>
                      </a:r>
                      <a:r>
                        <a:rPr sz="9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胃十二指肠疾病等也可见轻度升高。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0" name="textbox 310"/>
          <p:cNvSpPr/>
          <p:nvPr/>
        </p:nvSpPr>
        <p:spPr>
          <a:xfrm>
            <a:off x="11097869" y="6422567"/>
            <a:ext cx="177800" cy="209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445"/>
              </a:lnSpc>
            </a:pPr>
            <a:r>
              <a:rPr sz="1200" kern="0" spc="-60" dirty="0">
                <a:solidFill>
                  <a:srgbClr val="89898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24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picture 3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523"/>
            <a:ext cx="12192000" cy="6856476"/>
          </a:xfrm>
          <a:prstGeom prst="rect">
            <a:avLst/>
          </a:prstGeom>
        </p:spPr>
      </p:pic>
      <p:sp>
        <p:nvSpPr>
          <p:cNvPr id="314" name="textbox 314"/>
          <p:cNvSpPr/>
          <p:nvPr/>
        </p:nvSpPr>
        <p:spPr>
          <a:xfrm>
            <a:off x="4903282" y="2908678"/>
            <a:ext cx="2633345" cy="25698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46430" algn="l" rtl="0" eaLnBrk="0">
              <a:lnSpc>
                <a:spcPct val="87000"/>
              </a:lnSpc>
            </a:pPr>
            <a:r>
              <a:rPr sz="27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套餐</a:t>
            </a:r>
            <a:r>
              <a:rPr sz="2700" kern="0" spc="1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88950" algn="l" rtl="0" eaLnBrk="0">
              <a:lnSpc>
                <a:spcPct val="88000"/>
              </a:lnSpc>
              <a:spcBef>
                <a:spcPts val="460"/>
              </a:spcBef>
            </a:pPr>
            <a:r>
              <a:rPr sz="1500" b="1" kern="0" spc="7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在职、</a:t>
            </a:r>
            <a:r>
              <a:rPr sz="1500" b="1" kern="0" spc="-26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7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离退休人员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  <a:spcBef>
                <a:spcPts val="5"/>
              </a:spcBef>
            </a:pPr>
            <a:r>
              <a:rPr sz="2600" b="1" kern="0" spc="-4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自身免疫体检套餐</a:t>
            </a:r>
            <a:endParaRPr sz="2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6" name="textbox 316"/>
          <p:cNvSpPr/>
          <p:nvPr/>
        </p:nvSpPr>
        <p:spPr>
          <a:xfrm>
            <a:off x="11097869" y="6422567"/>
            <a:ext cx="177800" cy="209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445"/>
              </a:lnSpc>
            </a:pPr>
            <a:r>
              <a:rPr sz="1100" kern="0" spc="-20" dirty="0">
                <a:solidFill>
                  <a:srgbClr val="89898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25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extbox 318"/>
          <p:cNvSpPr/>
          <p:nvPr/>
        </p:nvSpPr>
        <p:spPr>
          <a:xfrm>
            <a:off x="345440" y="-507"/>
            <a:ext cx="7297419" cy="9747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65860" algn="l" rtl="0" eaLnBrk="0">
              <a:lnSpc>
                <a:spcPct val="87000"/>
              </a:lnSpc>
              <a:spcBef>
                <a:spcPts val="0"/>
              </a:spcBef>
              <a:tabLst>
                <a:tab pos="1266825" algn="l"/>
              </a:tabLst>
            </a:pPr>
            <a:r>
              <a:rPr sz="2000" kern="0" spc="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kern="0" spc="-4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套餐- C</a:t>
            </a:r>
            <a:r>
              <a:rPr sz="2000" kern="0" spc="19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-4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丨在职、离退休教职工自身免疫特色体检套餐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20" name="picture 3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58140" y="12192"/>
            <a:ext cx="1153668" cy="935735"/>
          </a:xfrm>
          <a:prstGeom prst="rect">
            <a:avLst/>
          </a:prstGeom>
        </p:spPr>
      </p:pic>
      <p:graphicFrame>
        <p:nvGraphicFramePr>
          <p:cNvPr id="322" name="table 322"/>
          <p:cNvGraphicFramePr>
            <a:graphicFrameLocks noGrp="1"/>
          </p:cNvGraphicFramePr>
          <p:nvPr/>
        </p:nvGraphicFramePr>
        <p:xfrm>
          <a:off x="374014" y="910590"/>
          <a:ext cx="11456034" cy="5860415"/>
        </p:xfrm>
        <a:graphic>
          <a:graphicData uri="http://schemas.openxmlformats.org/drawingml/2006/table">
            <a:tbl>
              <a:tblPr/>
              <a:tblGrid>
                <a:gridCol w="1298575"/>
                <a:gridCol w="2629535"/>
                <a:gridCol w="560705"/>
                <a:gridCol w="568959"/>
                <a:gridCol w="573404"/>
                <a:gridCol w="4483100"/>
                <a:gridCol w="1341755"/>
              </a:tblGrid>
              <a:tr h="558800">
                <a:tc gridSpan="7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540760" algn="l" rtl="0" eaLnBrk="0">
                        <a:lnSpc>
                          <a:spcPts val="1815"/>
                        </a:lnSpc>
                        <a:spcBef>
                          <a:spcPts val="5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★基础体检项目-在职和离退休教职工体检项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目-自身免疫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210819">
                <a:tc rowSpan="2" gridSpan="2"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1259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体检项目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621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男性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45770" algn="l" rtl="0" eaLnBrk="0">
                        <a:lnSpc>
                          <a:spcPct val="90000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女性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320" algn="l" rtl="0" eaLnBrk="0">
                        <a:lnSpc>
                          <a:spcPct val="90000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临床意义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10820">
                <a:tc vMerge="1" gridSpan="2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8750" algn="l" rtl="0" eaLnBrk="0">
                        <a:lnSpc>
                          <a:spcPct val="90000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未婚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8910" algn="l" rtl="0" eaLnBrk="0">
                        <a:lnSpc>
                          <a:spcPct val="89000"/>
                        </a:lnSpc>
                      </a:pP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已婚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vMerge="1" gridSpan="2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9878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一般检查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ts val="1285"/>
                        </a:lnSpc>
                        <a:spcBef>
                          <a:spcPts val="5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身高、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体重、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体重指数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BMI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)血压(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BP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19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63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33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体重是否正常， 有无体重不足、</a:t>
                      </a:r>
                      <a:r>
                        <a:rPr sz="9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超重或肥胖； 有无血压脉搏异常等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0894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内科检查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心、</a:t>
                      </a:r>
                      <a:r>
                        <a:rPr sz="9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肺听诊， 腹部触诊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19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63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心肺有无异常肝脾有无肿大、</a:t>
                      </a:r>
                      <a:r>
                        <a:rPr sz="9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腹部有无包块等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9751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外科检查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108000"/>
                        </a:lnSpc>
                        <a:spcBef>
                          <a:spcPts val="0"/>
                        </a:spcBef>
                      </a:pP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浅表淋巴结，</a:t>
                      </a:r>
                      <a:r>
                        <a:rPr sz="9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甲状腺、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乳房、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脊柱、</a:t>
                      </a:r>
                      <a:r>
                        <a:rPr sz="9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四肢、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外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生殖器、</a:t>
                      </a:r>
                      <a:r>
                        <a:rPr sz="9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前列腺、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肛肠指检、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皮肤等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19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63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050" indent="-5080" algn="l" rtl="0" eaLnBrk="0">
                        <a:lnSpc>
                          <a:spcPct val="108000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淋巴结有无肿大，</a:t>
                      </a:r>
                      <a:r>
                        <a:rPr sz="9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甲状腺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乳房、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外生殖器、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前列腺、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肛肠有无异常、</a:t>
                      </a:r>
                      <a:r>
                        <a:rPr sz="9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四肢脊柱有无畸形、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皮肤有无异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常改变等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3340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眼科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ts val="1285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视力检查(必选)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19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63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视力是否正常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225" algn="l" rtl="0" eaLnBrk="0">
                        <a:lnSpc>
                          <a:spcPts val="1285"/>
                        </a:lnSpc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眼科检查(外眼)(必选)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19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63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22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眼外观是否正常， 有无沙眼、</a:t>
                      </a:r>
                      <a:r>
                        <a:rPr sz="9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结膜炎等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19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225" algn="l" rtl="0" eaLnBrk="0">
                        <a:lnSpc>
                          <a:spcPts val="1285"/>
                        </a:lnSpc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眼底检查(眼底)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19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63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225" algn="l" rtl="0" eaLnBrk="0">
                        <a:lnSpc>
                          <a:spcPct val="92000"/>
                        </a:lnSpc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眼底有无黄斑变性和动脉硬化等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19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33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测眼压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19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63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22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眼压是否正常， 排除原发性青光眼、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原发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性视网膜剥离等疾病。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528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耳鼻喉检查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33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外耳道、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鼓膜、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鼻腔、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鼻中隔、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扁桃体、</a:t>
                      </a:r>
                      <a:r>
                        <a:rPr sz="9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咽部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190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63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5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ts val="1285"/>
                        </a:lnSpc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耳、</a:t>
                      </a:r>
                      <a:r>
                        <a:rPr sz="9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鼻、</a:t>
                      </a:r>
                      <a:r>
                        <a:rPr sz="9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咽(如中耳炎、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鼓膜 穿孔、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扁桃体肿大)有无异常等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8600" algn="l" rtl="0" eaLnBrk="0">
                        <a:lnSpc>
                          <a:spcPts val="1285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妇科(已婚项目)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685" algn="l" rtl="0" eaLnBrk="0">
                        <a:lnSpc>
                          <a:spcPts val="1285"/>
                        </a:lnSpc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常规检查(必选)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1000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女性生殖器有无异常病变， 有无宫颈炎及阴道感染等。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765" algn="l" rtl="0" eaLnBrk="0">
                        <a:lnSpc>
                          <a:spcPts val="1285"/>
                        </a:lnSpc>
                      </a:pP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白带常规(必选)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gridSpan="2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ts val="1285"/>
                        </a:lnSpc>
                      </a:pP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液基薄层细胞学检测(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TCT</a:t>
                      </a: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3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050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宫颈癌筛查， 比宫颈刮片灵敏度高，  准确性好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765" algn="l" rtl="0" eaLnBrk="0">
                        <a:lnSpc>
                          <a:spcPts val="1285"/>
                        </a:lnSpc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HPV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DNA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(16/18)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3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筛查宫颈癌高危人群的重要指标。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5120" algn="l" rtl="0" eaLnBrk="0">
                        <a:lnSpc>
                          <a:spcPts val="1285"/>
                        </a:lnSpc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血常规18项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检查白细胞、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红细胞、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血小板等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19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63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108000"/>
                        </a:lnSpc>
                        <a:spcBef>
                          <a:spcPts val="0"/>
                        </a:spcBef>
                      </a:pP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可提示： 小细胞性贫血，</a:t>
                      </a:r>
                      <a:r>
                        <a:rPr sz="9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巨幼细胞贫血， 再生障碍性贫血， 溶血性贫血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9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白血病， 粒细胞减少， 血小板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减少， 淋巴细胞减少， 炎症感染等。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4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4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6164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肝功能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ts val="1285"/>
                        </a:lnSpc>
                      </a:pP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血清丙氨酸氨基转移酶(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ALT</a:t>
                      </a: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19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63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1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33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是肝细胞受损最敏感的指标， 升高： 主要见于急性传染性肝炎、</a:t>
                      </a:r>
                      <a:r>
                        <a:rPr sz="9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中毒性肝炎、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酒精性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肝炎， 胆囊炎等。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ts val="1285"/>
                        </a:lnSpc>
                      </a:pP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血清门冬氨酸氨基转移酶(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AST</a:t>
                      </a: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19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63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可以检测肝细胞、</a:t>
                      </a:r>
                      <a:r>
                        <a:rPr sz="9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心肌细胞受损情况。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ts val="1285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血清γ-谷氨酰基转移酶(γ-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GT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19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63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335" algn="l" rtl="0" eaLnBrk="0">
                        <a:lnSpc>
                          <a:spcPct val="92000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是用于诊断肝、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胆系统疾病的敏感指标， 酒精性肝损伤的监测指标。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ts val="1285"/>
                        </a:lnSpc>
                      </a:pP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血清碱性磷酸酶(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ALP</a:t>
                      </a: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19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63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33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是肝胆系统和骨骼系统疾病诊断的酶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学指标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19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ts val="1285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血清总胆红素(T-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BIL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19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63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3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92000"/>
                        </a:lnSpc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总胆红素升高提示有黄疸， 包括肝细胞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性黄疸，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阻塞性黄疸， 溶血性黄疸。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5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71805" algn="l" rtl="0" eaLnBrk="0">
                        <a:lnSpc>
                          <a:spcPct val="91000"/>
                        </a:lnSpc>
                      </a:pP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肾功能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ts val="1285"/>
                        </a:lnSpc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血清尿素(必选)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19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63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可提示有无肾功能损害： 如慢性肾炎，</a:t>
                      </a:r>
                      <a:r>
                        <a:rPr sz="9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肾盂肾炎，</a:t>
                      </a:r>
                      <a:r>
                        <a:rPr sz="9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肾结核， 尿毒症等。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19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ts val="1285"/>
                        </a:lnSpc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血清肌酐(必选)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19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63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可提示有无肾功能损害： 如慢性肾炎，</a:t>
                      </a:r>
                      <a:r>
                        <a:rPr sz="9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肾盂肾炎，</a:t>
                      </a:r>
                      <a:r>
                        <a:rPr sz="9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肾结核， 尿毒症等。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29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ct val="91000"/>
                        </a:lnSpc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血清尿酸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19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63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可提示嘌呤代谢有无异常， 升高常见于如高尿酸血症、</a:t>
                      </a:r>
                      <a:r>
                        <a:rPr sz="9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痛风及肾功能损害等。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4" name="textbox 324"/>
          <p:cNvSpPr/>
          <p:nvPr/>
        </p:nvSpPr>
        <p:spPr>
          <a:xfrm>
            <a:off x="11097869" y="6422567"/>
            <a:ext cx="177800" cy="209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445"/>
              </a:lnSpc>
            </a:pPr>
            <a:r>
              <a:rPr sz="1200" kern="0" spc="-60" dirty="0">
                <a:solidFill>
                  <a:srgbClr val="89898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26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box 326"/>
          <p:cNvSpPr/>
          <p:nvPr/>
        </p:nvSpPr>
        <p:spPr>
          <a:xfrm>
            <a:off x="345440" y="-507"/>
            <a:ext cx="7297419" cy="9747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65860" algn="l" rtl="0" eaLnBrk="0">
              <a:lnSpc>
                <a:spcPct val="87000"/>
              </a:lnSpc>
              <a:spcBef>
                <a:spcPts val="0"/>
              </a:spcBef>
              <a:tabLst>
                <a:tab pos="1266825" algn="l"/>
              </a:tabLst>
            </a:pPr>
            <a:r>
              <a:rPr sz="2000" kern="0" spc="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kern="0" spc="-4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套餐- C</a:t>
            </a:r>
            <a:r>
              <a:rPr sz="2000" kern="0" spc="19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-4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丨在职、离退休教职工自身免疫特色体检套餐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28" name="picture 3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58140" y="12192"/>
            <a:ext cx="1153668" cy="935735"/>
          </a:xfrm>
          <a:prstGeom prst="rect">
            <a:avLst/>
          </a:prstGeom>
        </p:spPr>
      </p:pic>
      <p:graphicFrame>
        <p:nvGraphicFramePr>
          <p:cNvPr id="330" name="table 330"/>
          <p:cNvGraphicFramePr>
            <a:graphicFrameLocks noGrp="1"/>
          </p:cNvGraphicFramePr>
          <p:nvPr/>
        </p:nvGraphicFramePr>
        <p:xfrm>
          <a:off x="355600" y="932179"/>
          <a:ext cx="11487785" cy="5857240"/>
        </p:xfrm>
        <a:graphic>
          <a:graphicData uri="http://schemas.openxmlformats.org/drawingml/2006/table">
            <a:tbl>
              <a:tblPr/>
              <a:tblGrid>
                <a:gridCol w="1301750"/>
                <a:gridCol w="2636520"/>
                <a:gridCol w="561975"/>
                <a:gridCol w="574675"/>
                <a:gridCol w="574040"/>
                <a:gridCol w="3510915"/>
                <a:gridCol w="2327910"/>
              </a:tblGrid>
              <a:tr h="267970"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2832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00" algn="l" rtl="0" eaLnBrk="0">
                        <a:lnSpc>
                          <a:spcPts val="1285"/>
                        </a:lnSpc>
                        <a:spcBef>
                          <a:spcPts val="0"/>
                        </a:spcBef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1.总胆固醇(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TC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胆固醇升高是导致高血压、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冠心病、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心肌梗死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动脉粥样硬化的高度危险因素。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59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685" algn="l" rtl="0" eaLnBrk="0">
                        <a:lnSpc>
                          <a:spcPts val="1285"/>
                        </a:lnSpc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2.甘油三脂(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TG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甘油三脂升高见于： 肥胖症， 脂肪肝， 糖尿病， 动脉粥样硬化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 高血压等。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59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955" algn="l" rtl="0" eaLnBrk="0">
                        <a:lnSpc>
                          <a:spcPts val="1285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3.高密度脂蛋白胆固醇(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HDL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-C)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高密度脂蛋白胆固醇认为是抗动脉硬化的保护因素。</a:t>
                      </a:r>
                      <a:r>
                        <a:rPr sz="9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降低是冠心病、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脑血管疾病的危险因子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335" algn="l" rtl="0" eaLnBrk="0">
                        <a:lnSpc>
                          <a:spcPts val="1285"/>
                        </a:lnSpc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4.低密度脂蛋白胆固醇(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LDL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-C)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76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LDL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-C是坏胆固醇， 升高是冠心病、</a:t>
                      </a:r>
                      <a:r>
                        <a:rPr sz="9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心肌梗死、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脑血管疾病和动脉硬化的高度危险因素。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59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860" algn="l" rtl="0" eaLnBrk="0">
                        <a:lnSpc>
                          <a:spcPts val="1285"/>
                        </a:lnSpc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5.动脉粥样硬化指数(1-4必选)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动脉粥样硬化指数升高， 发生冠心病的危险性也升高。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59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2832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血糖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ts val="1285"/>
                        </a:lnSpc>
                      </a:pP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空腹血糖(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FPG</a:t>
                      </a: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33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从血糖水平了解是否有低血糖、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糖尿病， 了解血糖控制情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况等。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ts val="1285"/>
                        </a:lnSpc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糖化血红蛋白(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HbA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2c)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7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ts val="1285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可反映检查前1-2个月的平均血糖水平， 是糖尿病的筛查指标之一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2250" algn="l" rtl="0" eaLnBrk="0">
                        <a:lnSpc>
                          <a:spcPct val="92000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甲状腺功能三项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ts val="1285"/>
                        </a:lnSpc>
                      </a:pP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T3、</a:t>
                      </a:r>
                      <a:r>
                        <a:rPr sz="9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T4、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TSH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335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是诊断甲状腺机能亢进或甲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状腺机能减退等疾病的指标。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9540" algn="l" rtl="0" eaLnBrk="0">
                        <a:lnSpc>
                          <a:spcPts val="1285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肿瘤标志物(男5项)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1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ts val="1285"/>
                        </a:lnSpc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AFP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9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CEA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9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CA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199、</a:t>
                      </a:r>
                      <a:r>
                        <a:rPr sz="9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PSA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9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FPSA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4765" algn="l" rtl="0" eaLnBrk="0">
                        <a:lnSpc>
                          <a:spcPts val="1155"/>
                        </a:lnSpc>
                        <a:spcBef>
                          <a:spcPts val="40"/>
                        </a:spcBef>
                      </a:pP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PSA/FPSA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  <a:spcBef>
                          <a:spcPts val="5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一次同时检测五项肿瘤标志物， 升高可提示肝癌、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肺癌、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前列腺癌、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胰腺癌等。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9540" algn="l" rtl="0" eaLnBrk="0">
                        <a:lnSpc>
                          <a:spcPts val="1285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肿瘤标志物(女5项)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ts val="1285"/>
                        </a:lnSpc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AFP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9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CEA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9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CA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19-9、</a:t>
                      </a:r>
                      <a:r>
                        <a:rPr sz="9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CA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125、</a:t>
                      </a:r>
                      <a:r>
                        <a:rPr sz="9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CA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15-3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一次同时检测五项肿瘤标志物， 升高可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提示肝癌、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肺癌、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乳腺癌、</a:t>
                      </a:r>
                      <a:r>
                        <a:rPr sz="9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卵巢癌、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胰腺癌等。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6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6355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尿常规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335" algn="l" rtl="0" eaLnBrk="0">
                        <a:lnSpc>
                          <a:spcPct val="109000"/>
                        </a:lnSpc>
                        <a:spcBef>
                          <a:spcPts val="0"/>
                        </a:spcBef>
                      </a:pP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颜色、</a:t>
                      </a:r>
                      <a:r>
                        <a:rPr sz="9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比重、</a:t>
                      </a:r>
                      <a:r>
                        <a:rPr sz="9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酸碱度、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尿糖、</a:t>
                      </a:r>
                      <a:r>
                        <a:rPr sz="9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隐血、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尿胆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素、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尿胆原、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尿胆红素、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尿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蛋白、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亚硝酸盐、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尿沉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渣检查。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108000"/>
                        </a:lnSpc>
                        <a:spcBef>
                          <a:spcPts val="5"/>
                        </a:spcBef>
                      </a:pP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可提示有无泌尿系统疾患： 如急、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慢性肾炎，</a:t>
                      </a:r>
                      <a:r>
                        <a:rPr sz="9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肾盂肾炎，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膀胱炎， 尿道炎，</a:t>
                      </a:r>
                      <a:r>
                        <a:rPr sz="9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肾病综合征， 狼疮性肾炎，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血红蛋白尿，</a:t>
                      </a:r>
                      <a:r>
                        <a:rPr sz="9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肾梗塞、</a:t>
                      </a:r>
                      <a:r>
                        <a:rPr sz="9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肾小管重金属盐及药物导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致急性肾小管坏死，</a:t>
                      </a:r>
                      <a:r>
                        <a:rPr sz="9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肾或膀胱肿瘤以及有无尿糖等。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64185" algn="l" rtl="0" eaLnBrk="0">
                        <a:lnSpc>
                          <a:spcPct val="90000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心电图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0000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心电图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7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ts val="1285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用于心律失常(如早搏、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传导障碍等)、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心肌缺血、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心肌梗塞、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心房、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心室肥大等诊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断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9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低剂量螺旋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CT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胸部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  <a:spcBef>
                          <a:spcPts val="5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5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5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最主要的是可以早期发现肺 部疾病， 包括肺部的炎症等其他性病变。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4">
                <a:tc rowSpan="6"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6680" algn="l" rtl="0" eaLnBrk="0">
                        <a:lnSpc>
                          <a:spcPct val="92000"/>
                        </a:lnSpc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高清彩色多普勒B超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90000"/>
                        </a:lnSpc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肝胆脾胰肾彩超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7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ts val="1285"/>
                        </a:lnSpc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检查肝胆脾胰肾各脏器有无形态学改变及占位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性病变(肿瘤、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结石、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炎症等)。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67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甲状腺超声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检查甲状腺是否有结节、</a:t>
                      </a:r>
                      <a:r>
                        <a:rPr sz="9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囊肿或肿瘤等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前列腺超声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检查前列腺是否有增生或肿瘤。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3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91000"/>
                        </a:lnSpc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双侧乳房超声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检查乳腺是否有结节或乳腺癌。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19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子宫附件超声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1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检查子宫及附件是否有肿瘤或卵巢囊肿。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1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320" algn="l" rtl="0" eaLnBrk="0">
                        <a:lnSpc>
                          <a:spcPts val="1285"/>
                        </a:lnSpc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阴超(已婚项目)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1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检查子宫及附件是否有肿瘤或卵巢囊肿。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303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幽门螺旋杆菌检查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415" algn="l" rtl="0" eaLnBrk="0">
                        <a:lnSpc>
                          <a:spcPts val="1285"/>
                        </a:lnSpc>
                      </a:pP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C-13(哈气)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33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是幽门螺旋杆菌感染的确诊试验。</a:t>
                      </a:r>
                      <a:r>
                        <a:rPr sz="9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此菌感染与胃炎、</a:t>
                      </a:r>
                      <a:r>
                        <a:rPr sz="9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胃溃疡、</a:t>
                      </a:r>
                      <a:r>
                        <a:rPr sz="9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胃癌等发病有密切关系。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3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2265" algn="l" rtl="0" eaLnBrk="0">
                        <a:lnSpc>
                          <a:spcPct val="91000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骨密度超声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超声检测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8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92000"/>
                        </a:lnSpc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诊断骨质疏松， 预测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骨折风险。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2832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早餐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1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335" algn="l" rtl="0" eaLnBrk="0">
                        <a:lnSpc>
                          <a:spcPts val="1285"/>
                        </a:lnSpc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VIP</a:t>
                      </a:r>
                      <a:r>
                        <a:rPr sz="9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营养早餐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91000"/>
                        </a:lnSpc>
                      </a:pP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鸡蛋、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牛奶、</a:t>
                      </a:r>
                      <a:r>
                        <a:rPr sz="9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面包、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豆浆、</a:t>
                      </a:r>
                      <a:r>
                        <a:rPr sz="9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肉包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等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94485" algn="l" rtl="0" eaLnBrk="0">
                        <a:lnSpc>
                          <a:spcPct val="73000"/>
                        </a:lnSpc>
                        <a:spcBef>
                          <a:spcPts val="0"/>
                        </a:spcBef>
                      </a:pPr>
                      <a:r>
                        <a:rPr sz="1200" kern="0" spc="-60" dirty="0">
                          <a:solidFill>
                            <a:srgbClr val="89898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27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27050" algn="l" rtl="0" eaLnBrk="0">
                        <a:lnSpc>
                          <a:spcPct val="90000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报告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寄送个人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纸质报告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2" name="table 332"/>
          <p:cNvGraphicFramePr>
            <a:graphicFrameLocks noGrp="1"/>
          </p:cNvGraphicFramePr>
          <p:nvPr/>
        </p:nvGraphicFramePr>
        <p:xfrm>
          <a:off x="535940" y="1407795"/>
          <a:ext cx="11158219" cy="2951480"/>
        </p:xfrm>
        <a:graphic>
          <a:graphicData uri="http://schemas.openxmlformats.org/drawingml/2006/table">
            <a:tbl>
              <a:tblPr/>
              <a:tblGrid>
                <a:gridCol w="1250950"/>
                <a:gridCol w="1875155"/>
                <a:gridCol w="546734"/>
                <a:gridCol w="547369"/>
                <a:gridCol w="546734"/>
                <a:gridCol w="6391275"/>
              </a:tblGrid>
              <a:tr h="337184">
                <a:tc gridSpan="6"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223510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特色项目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8E1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8E1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8E1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8E1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8E1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8E1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63220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动脉硬化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1935" algn="l" rtl="0" eaLnBrk="0">
                        <a:lnSpc>
                          <a:spcPts val="655"/>
                        </a:lnSpc>
                        <a:spcBef>
                          <a:spcPts val="0"/>
                        </a:spcBef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1935" algn="l" rtl="0" eaLnBrk="0">
                        <a:lnSpc>
                          <a:spcPts val="655"/>
                        </a:lnSpc>
                        <a:spcBef>
                          <a:spcPts val="0"/>
                        </a:spcBef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1935" algn="l" rtl="0" eaLnBrk="0">
                        <a:lnSpc>
                          <a:spcPts val="655"/>
                        </a:lnSpc>
                        <a:spcBef>
                          <a:spcPts val="0"/>
                        </a:spcBef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3291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了解动脉硬化情况， 对动脉硬化进行定性、筛查。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69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3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5275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免疫球蛋白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01980" algn="l" rtl="0" eaLnBrk="0">
                        <a:lnSpc>
                          <a:spcPts val="136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IgGIgAIgM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1935" algn="l" rtl="0" eaLnBrk="0">
                        <a:lnSpc>
                          <a:spcPts val="655"/>
                        </a:lnSpc>
                        <a:spcBef>
                          <a:spcPts val="5"/>
                        </a:spcBef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1935" algn="l" rtl="0" eaLnBrk="0">
                        <a:lnSpc>
                          <a:spcPts val="655"/>
                        </a:lnSpc>
                        <a:spcBef>
                          <a:spcPts val="5"/>
                        </a:spcBef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1935" algn="l" rtl="0" eaLnBrk="0">
                        <a:lnSpc>
                          <a:spcPts val="655"/>
                        </a:lnSpc>
                        <a:spcBef>
                          <a:spcPts val="5"/>
                        </a:spcBef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ts val="136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免疫球蛋白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IgG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IgA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IgM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均升高，  常见于各种慢性感染， 慢性肝病， 淋巴瘤和系统性红斑 狼疮(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SLE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 类风湿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42545" algn="l" rtl="0" eaLnBrk="0">
                        <a:lnSpc>
                          <a:spcPct val="88000"/>
                        </a:lnSpc>
                        <a:spcBef>
                          <a:spcPts val="90"/>
                        </a:spcBef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关节炎等。单一免疫球蛋白增高， 主要见 于免疫增殖性疾病，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如多发性骨髓瘤， 原发性巨球蛋白血症。</a:t>
                      </a:r>
                      <a:r>
                        <a:rPr sz="10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降低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642745" algn="l" rtl="0" eaLnBrk="0">
                        <a:lnSpc>
                          <a:spcPct val="88000"/>
                        </a:lnSpc>
                        <a:spcBef>
                          <a:spcPts val="205"/>
                        </a:spcBef>
                      </a:pP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见于各类免疫缺陷病或长期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使用免疫抑制剂的病 人。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4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1120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类风湿因子+抗o试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61340" algn="l" rtl="0" eaLnBrk="0">
                        <a:lnSpc>
                          <a:spcPct val="86000"/>
                        </a:lnSpc>
                        <a:spcBef>
                          <a:spcPts val="225"/>
                        </a:spcBef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验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1935" algn="l" rtl="0" eaLnBrk="0">
                        <a:lnSpc>
                          <a:spcPts val="655"/>
                        </a:lnSpc>
                        <a:spcBef>
                          <a:spcPts val="5"/>
                        </a:spcBef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1935" algn="l" rtl="0" eaLnBrk="0">
                        <a:lnSpc>
                          <a:spcPts val="655"/>
                        </a:lnSpc>
                        <a:spcBef>
                          <a:spcPts val="5"/>
                        </a:spcBef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1935" algn="l" rtl="0" eaLnBrk="0">
                        <a:lnSpc>
                          <a:spcPts val="655"/>
                        </a:lnSpc>
                        <a:spcBef>
                          <a:spcPts val="5"/>
                        </a:spcBef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27885" algn="l" rtl="0" eaLnBrk="0">
                        <a:lnSpc>
                          <a:spcPct val="88000"/>
                        </a:lnSpc>
                      </a:pP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风湿、类风湿等自身免疫性疾病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2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3995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抗核抗体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ANA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1935" algn="l" rtl="0" eaLnBrk="0">
                        <a:lnSpc>
                          <a:spcPts val="655"/>
                        </a:lnSpc>
                        <a:spcBef>
                          <a:spcPts val="0"/>
                        </a:spcBef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1935" algn="l" rtl="0" eaLnBrk="0">
                        <a:lnSpc>
                          <a:spcPts val="655"/>
                        </a:lnSpc>
                        <a:spcBef>
                          <a:spcPts val="0"/>
                        </a:spcBef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1935" algn="l" rtl="0" eaLnBrk="0">
                        <a:lnSpc>
                          <a:spcPts val="655"/>
                        </a:lnSpc>
                        <a:spcBef>
                          <a:spcPts val="0"/>
                        </a:spcBef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2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9220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胃泌素释放肽前体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1935" algn="l" rtl="0" eaLnBrk="0">
                        <a:lnSpc>
                          <a:spcPts val="655"/>
                        </a:lnSpc>
                        <a:spcBef>
                          <a:spcPts val="5"/>
                        </a:spcBef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1935" algn="l" rtl="0" eaLnBrk="0">
                        <a:lnSpc>
                          <a:spcPts val="655"/>
                        </a:lnSpc>
                        <a:spcBef>
                          <a:spcPts val="5"/>
                        </a:spcBef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1935" algn="l" rtl="0" eaLnBrk="0">
                        <a:lnSpc>
                          <a:spcPts val="655"/>
                        </a:lnSpc>
                        <a:spcBef>
                          <a:spcPts val="5"/>
                        </a:spcBef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28570" algn="l" rtl="0" eaLnBrk="0">
                        <a:lnSpc>
                          <a:spcPct val="8800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小细胞肺癌的筛查指标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4" name="textbox 334"/>
          <p:cNvSpPr/>
          <p:nvPr/>
        </p:nvSpPr>
        <p:spPr>
          <a:xfrm>
            <a:off x="345440" y="-507"/>
            <a:ext cx="7297419" cy="9747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65860" algn="l" rtl="0" eaLnBrk="0">
              <a:lnSpc>
                <a:spcPct val="87000"/>
              </a:lnSpc>
              <a:spcBef>
                <a:spcPts val="0"/>
              </a:spcBef>
              <a:tabLst>
                <a:tab pos="1266825" algn="l"/>
              </a:tabLst>
            </a:pPr>
            <a:r>
              <a:rPr sz="2000" kern="0" spc="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kern="0" spc="-4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套餐- C</a:t>
            </a:r>
            <a:r>
              <a:rPr sz="2000" kern="0" spc="19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-4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丨在职、离退休教职工自身免疫特色体检套餐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36" name="picture 3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58140" y="12192"/>
            <a:ext cx="1153668" cy="935735"/>
          </a:xfrm>
          <a:prstGeom prst="rect">
            <a:avLst/>
          </a:prstGeom>
        </p:spPr>
      </p:pic>
      <p:sp>
        <p:nvSpPr>
          <p:cNvPr id="338" name="textbox 338"/>
          <p:cNvSpPr/>
          <p:nvPr/>
        </p:nvSpPr>
        <p:spPr>
          <a:xfrm>
            <a:off x="11097869" y="6422567"/>
            <a:ext cx="177800" cy="209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445"/>
              </a:lnSpc>
            </a:pPr>
            <a:r>
              <a:rPr sz="1200" kern="0" spc="-60" dirty="0">
                <a:solidFill>
                  <a:srgbClr val="89898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28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box 340"/>
          <p:cNvSpPr/>
          <p:nvPr/>
        </p:nvSpPr>
        <p:spPr>
          <a:xfrm>
            <a:off x="345440" y="-507"/>
            <a:ext cx="7297419" cy="9747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65860" algn="l" rtl="0" eaLnBrk="0">
              <a:lnSpc>
                <a:spcPct val="87000"/>
              </a:lnSpc>
              <a:spcBef>
                <a:spcPts val="0"/>
              </a:spcBef>
              <a:tabLst>
                <a:tab pos="1266825" algn="l"/>
              </a:tabLst>
            </a:pPr>
            <a:r>
              <a:rPr sz="2000" kern="0" spc="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kern="0" spc="-4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套餐- C</a:t>
            </a:r>
            <a:r>
              <a:rPr sz="2000" kern="0" spc="19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-4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丨在职、离退休教职工自身免疫特色体检套餐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42" name="picture 3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58140" y="12192"/>
            <a:ext cx="1153668" cy="935735"/>
          </a:xfrm>
          <a:prstGeom prst="rect">
            <a:avLst/>
          </a:prstGeom>
        </p:spPr>
      </p:pic>
      <p:graphicFrame>
        <p:nvGraphicFramePr>
          <p:cNvPr id="344" name="table 344"/>
          <p:cNvGraphicFramePr>
            <a:graphicFrameLocks noGrp="1"/>
          </p:cNvGraphicFramePr>
          <p:nvPr/>
        </p:nvGraphicFramePr>
        <p:xfrm>
          <a:off x="417194" y="934720"/>
          <a:ext cx="11310619" cy="5461635"/>
        </p:xfrm>
        <a:graphic>
          <a:graphicData uri="http://schemas.openxmlformats.org/drawingml/2006/table">
            <a:tbl>
              <a:tblPr/>
              <a:tblGrid>
                <a:gridCol w="1275080"/>
                <a:gridCol w="2503804"/>
                <a:gridCol w="570865"/>
                <a:gridCol w="571500"/>
                <a:gridCol w="571500"/>
                <a:gridCol w="5817870"/>
              </a:tblGrid>
              <a:tr h="443865">
                <a:tc gridSpan="6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303520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赠送项目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210820">
                <a:tc rowSpan="2" gridSpan="2"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37665" algn="l" rtl="0" eaLnBrk="0">
                        <a:lnSpc>
                          <a:spcPct val="91000"/>
                        </a:lnSpc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体检项目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129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男性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46405" algn="l" rtl="0" eaLnBrk="0">
                        <a:lnSpc>
                          <a:spcPct val="90000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女性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6065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临床意义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10819">
                <a:tc vMerge="1" gridSpan="2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002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未婚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827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已婚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79">
                <a:tc rowSpan="9"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50215" algn="l" rtl="0" eaLnBrk="0">
                        <a:lnSpc>
                          <a:spcPct val="91000"/>
                        </a:lnSpc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肝功能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血清球蛋白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GLO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270" algn="l" rtl="0" eaLnBrk="0">
                        <a:lnSpc>
                          <a:spcPts val="595"/>
                        </a:lnSpc>
                        <a:spcBef>
                          <a:spcPts val="5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  <a:spcBef>
                          <a:spcPts val="5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  <a:spcBef>
                          <a:spcPts val="5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可检测慢性肝脏疾病、</a:t>
                      </a:r>
                      <a:r>
                        <a:rPr sz="9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M球蛋白血症、</a:t>
                      </a:r>
                      <a:r>
                        <a:rPr sz="9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自身免疫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性疾病等。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744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765" algn="l" rtl="0" eaLnBrk="0">
                        <a:lnSpc>
                          <a:spcPts val="1285"/>
                        </a:lnSpc>
                        <a:spcBef>
                          <a:spcPts val="0"/>
                        </a:spcBef>
                      </a:pPr>
                      <a:r>
                        <a:rPr sz="9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白蛋白/球蛋白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ALB</a:t>
                      </a:r>
                      <a:r>
                        <a:rPr sz="9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GLO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270" algn="l" rtl="0" eaLnBrk="0">
                        <a:lnSpc>
                          <a:spcPts val="595"/>
                        </a:lnSpc>
                        <a:spcBef>
                          <a:spcPts val="5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  <a:spcBef>
                          <a:spcPts val="5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  <a:spcBef>
                          <a:spcPts val="5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可检测肝硬化、</a:t>
                      </a:r>
                      <a:r>
                        <a:rPr sz="9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肾病综合征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慢性肝炎等。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20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ts val="1285"/>
                        </a:lnSpc>
                      </a:pPr>
                      <a:r>
                        <a:rPr sz="9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谷草/谷丙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AST</a:t>
                      </a:r>
                      <a:r>
                        <a:rPr sz="9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ALT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27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2000"/>
                        </a:lnSpc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反映肝细胞的损害情况。</a:t>
                      </a:r>
                      <a:r>
                        <a:rPr sz="9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降低见于急性肝炎和轻症的慢性肝炎；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升高见于慢性肝炎的后期,肝硬化和肝癌。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19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ts val="1285"/>
                        </a:lnSpc>
                      </a:pP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血清直接胆红素D-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BIL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27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3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ct val="92000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用于黄疸诊断与鉴别诊断。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直接胆红素升高， 属阻塞性黄疸、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肝细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胞性黄疸。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19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ts val="1285"/>
                        </a:lnSpc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血清间接胆红素I-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BIL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27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ct val="91000"/>
                        </a:lnSpc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用于黄疸诊断与鉴别诊断。</a:t>
                      </a:r>
                      <a:r>
                        <a:rPr sz="9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间接胆红素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为肝源性黄疸。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20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血清胆碱酯酶测定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CHE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27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ct val="92000"/>
                        </a:lnSpc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主要用于诊断肝脏疾病、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有机磷中毒；</a:t>
                      </a:r>
                      <a:r>
                        <a:rPr sz="9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肾脏疾病、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肥胖、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脂肪肝、</a:t>
                      </a:r>
                      <a:r>
                        <a:rPr sz="9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甲亢也可升高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20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ct val="91000"/>
                        </a:lnSpc>
                      </a:pPr>
                      <a:r>
                        <a:rPr sz="9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乳酸脱氢酶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LDH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27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可检测心肌梗塞、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肝脏疾病、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肺栓塞、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恶性肿瘤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等。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19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腺苷脱氨酶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ADA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27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用于结核杆菌感染、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慢性肝脏损害的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辅助诊断。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20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血清总蛋白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TP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27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1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可检测肝脏疾病、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营养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不良、</a:t>
                      </a:r>
                      <a:r>
                        <a:rPr sz="9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肾病综合征及慢性消耗性疾病等。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20"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321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肿瘤标志物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" algn="l" rtl="0" eaLnBrk="0">
                        <a:lnSpc>
                          <a:spcPts val="1285"/>
                        </a:lnSpc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血清铁蛋白测定(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SF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270" algn="l" rtl="0" eaLnBrk="0">
                        <a:lnSpc>
                          <a:spcPts val="595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ct val="10800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检查体内铁缺乏或者铁负荷过量的指标， 在临床上常用于缺铁性贫血的诊断， 铁蛋白增高可见于炎症、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肿瘤、</a:t>
                      </a:r>
                      <a:r>
                        <a:rPr sz="9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白血病、</a:t>
                      </a:r>
                      <a:r>
                        <a:rPr sz="9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甲状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腺功能亢进等。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619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" algn="l" rtl="0" eaLnBrk="0">
                        <a:lnSpc>
                          <a:spcPts val="1285"/>
                        </a:lnSpc>
                        <a:spcBef>
                          <a:spcPts val="5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糖类抗原50(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CA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270" algn="l" rtl="0" eaLnBrk="0">
                        <a:lnSpc>
                          <a:spcPts val="595"/>
                        </a:lnSpc>
                        <a:spcBef>
                          <a:spcPts val="5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  <a:spcBef>
                          <a:spcPts val="5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  <a:spcBef>
                          <a:spcPts val="5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05" indent="-1270" algn="l" rtl="0" eaLnBrk="0">
                        <a:lnSpc>
                          <a:spcPct val="108000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是一种广谱肿瘤标志物。</a:t>
                      </a:r>
                      <a:r>
                        <a:rPr sz="9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动态监测对判断癌肿瘤疗效及预后判断、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复发检测颇具价值， 对鉴别良恶性胸、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腹水也有价值。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625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495" algn="l" rtl="0" eaLnBrk="0">
                        <a:lnSpc>
                          <a:spcPts val="1285"/>
                        </a:lnSpc>
                      </a:pP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β人绒毛膜促性腺激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素β-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HCG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905" algn="l" rtl="0" eaLnBrk="0">
                        <a:lnSpc>
                          <a:spcPts val="595"/>
                        </a:lnSpc>
                        <a:spcBef>
                          <a:spcPts val="5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335" indent="3175" algn="l" rtl="0" eaLnBrk="0">
                        <a:lnSpc>
                          <a:spcPct val="114000"/>
                        </a:lnSpc>
                        <a:spcBef>
                          <a:spcPts val="0"/>
                        </a:spcBef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①恶性肿瘤： 葡萄胎、</a:t>
                      </a:r>
                      <a:r>
                        <a:rPr sz="9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绒癌、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乳腺癌、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肝毛细胆管癌、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睾丸癌、</a:t>
                      </a:r>
                      <a:r>
                        <a:rPr sz="9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卵巢癌、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胰腺癌、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精原细胞瘤和70%非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精原细胞瘤。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7145" algn="l" rtl="0" eaLnBrk="0">
                        <a:lnSpc>
                          <a:spcPct val="97000"/>
                        </a:lnSpc>
                        <a:spcBef>
                          <a:spcPts val="115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②非恶性肿瘤： 子宫内膜异位症、</a:t>
                      </a:r>
                      <a:r>
                        <a:rPr sz="9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卵巢囊肿、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肝硬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化、</a:t>
                      </a:r>
                      <a:r>
                        <a:rPr sz="9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胃十二指肠疾病等也可见轻度升高。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6" name="textbox 346"/>
          <p:cNvSpPr/>
          <p:nvPr/>
        </p:nvSpPr>
        <p:spPr>
          <a:xfrm>
            <a:off x="11097869" y="6422567"/>
            <a:ext cx="177800" cy="209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445"/>
              </a:lnSpc>
            </a:pPr>
            <a:r>
              <a:rPr sz="1200" kern="0" spc="-60" dirty="0">
                <a:solidFill>
                  <a:srgbClr val="89898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29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523"/>
            <a:ext cx="12192000" cy="6856476"/>
          </a:xfrm>
          <a:prstGeom prst="rect">
            <a:avLst/>
          </a:prstGeom>
        </p:spPr>
      </p:pic>
      <p:sp>
        <p:nvSpPr>
          <p:cNvPr id="24" name="textbox 24"/>
          <p:cNvSpPr/>
          <p:nvPr/>
        </p:nvSpPr>
        <p:spPr>
          <a:xfrm>
            <a:off x="3959352" y="2766059"/>
            <a:ext cx="4273550" cy="663575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9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36700" algn="l" rtl="0" eaLnBrk="0">
              <a:lnSpc>
                <a:spcPct val="78000"/>
              </a:lnSpc>
            </a:pPr>
            <a:r>
              <a:rPr sz="2700" kern="0" spc="-4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PART-A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5268048" y="4775289"/>
            <a:ext cx="1849754" cy="4921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3500" kern="0" spc="8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集团概况</a:t>
            </a:r>
            <a:endParaRPr sz="3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textbox 28"/>
          <p:cNvSpPr/>
          <p:nvPr/>
        </p:nvSpPr>
        <p:spPr>
          <a:xfrm>
            <a:off x="11176051" y="6422567"/>
            <a:ext cx="99694" cy="209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45"/>
              </a:lnSpc>
            </a:pPr>
            <a:r>
              <a:rPr sz="1200" kern="0" spc="-10" dirty="0">
                <a:solidFill>
                  <a:srgbClr val="89898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picture 3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524" y="0"/>
            <a:ext cx="12190476" cy="6720840"/>
          </a:xfrm>
          <a:prstGeom prst="rect">
            <a:avLst/>
          </a:prstGeom>
        </p:spPr>
      </p:pic>
      <p:sp>
        <p:nvSpPr>
          <p:cNvPr id="350" name="textbox 350"/>
          <p:cNvSpPr/>
          <p:nvPr/>
        </p:nvSpPr>
        <p:spPr>
          <a:xfrm>
            <a:off x="3959352" y="2766059"/>
            <a:ext cx="4273550" cy="663575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9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64005" algn="l" rtl="0" eaLnBrk="0">
              <a:lnSpc>
                <a:spcPct val="78000"/>
              </a:lnSpc>
              <a:spcBef>
                <a:spcPts val="5"/>
              </a:spcBef>
            </a:pPr>
            <a:r>
              <a:rPr sz="2700" kern="0" spc="-5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PART-E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2" name="textbox 352"/>
          <p:cNvSpPr/>
          <p:nvPr/>
        </p:nvSpPr>
        <p:spPr>
          <a:xfrm>
            <a:off x="5165940" y="4656111"/>
            <a:ext cx="1850389" cy="4883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3500" kern="0" spc="8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体检预约</a:t>
            </a:r>
            <a:endParaRPr sz="3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4" name="textbox 354"/>
          <p:cNvSpPr/>
          <p:nvPr/>
        </p:nvSpPr>
        <p:spPr>
          <a:xfrm>
            <a:off x="11096041" y="6422567"/>
            <a:ext cx="179704" cy="209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445"/>
              </a:lnSpc>
            </a:pPr>
            <a:r>
              <a:rPr sz="1200" kern="0" spc="-50" dirty="0">
                <a:solidFill>
                  <a:srgbClr val="89898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30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textbox 356"/>
          <p:cNvSpPr/>
          <p:nvPr/>
        </p:nvSpPr>
        <p:spPr>
          <a:xfrm>
            <a:off x="8132991" y="3816644"/>
            <a:ext cx="3142614" cy="31076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87020" algn="l" rtl="0" eaLnBrk="0">
              <a:lnSpc>
                <a:spcPct val="88000"/>
              </a:lnSpc>
              <a:tabLst>
                <a:tab pos="361315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上理工大客户平台预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约二维码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45"/>
              </a:lnSpc>
              <a:spcBef>
                <a:spcPts val="0"/>
              </a:spcBef>
            </a:pPr>
            <a:r>
              <a:rPr sz="1200" kern="0" spc="-70" dirty="0">
                <a:solidFill>
                  <a:srgbClr val="89898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31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60" name="picture 3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145691" y="3835946"/>
            <a:ext cx="274408" cy="169722"/>
          </a:xfrm>
          <a:prstGeom prst="rect">
            <a:avLst/>
          </a:prstGeom>
        </p:spPr>
      </p:pic>
      <p:sp>
        <p:nvSpPr>
          <p:cNvPr id="362" name="textbox 362"/>
          <p:cNvSpPr/>
          <p:nvPr/>
        </p:nvSpPr>
        <p:spPr>
          <a:xfrm>
            <a:off x="1378051" y="2803442"/>
            <a:ext cx="4439920" cy="15455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390140" algn="l" rtl="0" eaLnBrk="0">
              <a:lnSpc>
                <a:spcPct val="87000"/>
              </a:lnSpc>
              <a:tabLst>
                <a:tab pos="2470150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官网预约二维码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475"/>
              </a:lnSpc>
              <a:spcBef>
                <a:spcPts val="365"/>
              </a:spcBef>
            </a:pPr>
            <a:r>
              <a:rPr sz="12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通过上海理工大学体检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预约专区，</a:t>
            </a:r>
            <a:r>
              <a:rPr sz="12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进行网上登录预约：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9685" algn="l" rtl="0" eaLnBrk="0">
              <a:lnSpc>
                <a:spcPct val="109000"/>
              </a:lnSpc>
              <a:spcBef>
                <a:spcPts val="0"/>
              </a:spcBef>
            </a:pPr>
            <a:r>
              <a:rPr sz="1100" u="sng" kern="0" spc="-10" dirty="0">
                <a:solidFill>
                  <a:srgbClr val="0563C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0563C1"/>
                      <wpsdc:folHlinkClr xmlns:wpsdc="http://www.wps.cn/officeDocument/2017/drawingmlCustomData" val="0563C1"/>
                      <wpsdc:hlinkUnderline xmlns:wpsdc="http://www.wps.cn/officeDocument/2017/drawingmlCustomData" val="0"/>
                    </a:ext>
                  </a:extLst>
                </a:hlinkClick>
              </a:rPr>
              <a:t>https://ent.rich-healthcare.com/L</a:t>
            </a:r>
            <a:r>
              <a:rPr sz="1100" u="sng" kern="0" spc="-20" dirty="0">
                <a:solidFill>
                  <a:srgbClr val="0563C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0563C1"/>
                      <wpsdc:folHlinkClr xmlns:wpsdc="http://www.wps.cn/officeDocument/2017/drawingmlCustomData" val="0563C1"/>
                      <wpsdc:hlinkUnderline xmlns:wpsdc="http://www.wps.cn/officeDocument/2017/drawingmlCustomData" val="0"/>
                    </a:ext>
                  </a:extLst>
                </a:hlinkClick>
              </a:rPr>
              <a:t>ogin.aspx?Company=shlg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13030" indent="-97155" algn="l" rtl="0" eaLnBrk="0">
              <a:lnSpc>
                <a:spcPct val="100000"/>
              </a:lnSpc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或扫描右侧二维码进入上海理工大学体检预约专区，</a:t>
            </a:r>
            <a:r>
              <a:rPr sz="12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点击体检预约</a:t>
            </a:r>
            <a:r>
              <a:rPr sz="12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（登录名：</a:t>
            </a:r>
            <a:r>
              <a:rPr sz="1200" kern="0" spc="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自己身份证号    密码：</a:t>
            </a:r>
            <a:r>
              <a:rPr sz="12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身份证后四位）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9050" algn="l" rtl="0" eaLnBrk="0">
              <a:lnSpc>
                <a:spcPts val="1560"/>
              </a:lnSpc>
            </a:pPr>
            <a:r>
              <a:rPr sz="1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家属预约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可通过此平台预约，</a:t>
            </a:r>
            <a:r>
              <a:rPr sz="12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预约成功后付费，</a:t>
            </a:r>
            <a:r>
              <a:rPr sz="12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也可在前台付费。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64" name="picture 3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494316" y="2821851"/>
            <a:ext cx="274408" cy="169722"/>
          </a:xfrm>
          <a:prstGeom prst="rect">
            <a:avLst/>
          </a:prstGeom>
        </p:spPr>
      </p:pic>
      <p:sp>
        <p:nvSpPr>
          <p:cNvPr id="366" name="textbox 366"/>
          <p:cNvSpPr/>
          <p:nvPr/>
        </p:nvSpPr>
        <p:spPr>
          <a:xfrm>
            <a:off x="1376045" y="5217795"/>
            <a:ext cx="5182235" cy="3575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lang="en-US" sz="12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sz="12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sz="12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拨打瑞慈</a:t>
            </a:r>
            <a:r>
              <a:rPr sz="12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全国客服热线</a:t>
            </a:r>
            <a:r>
              <a:rPr sz="12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 4001-688-188        工作时间 （8：</a:t>
            </a:r>
            <a:r>
              <a:rPr sz="12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00-17：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30）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8" name="textbox 368"/>
          <p:cNvSpPr/>
          <p:nvPr/>
        </p:nvSpPr>
        <p:spPr>
          <a:xfrm>
            <a:off x="1379727" y="1252575"/>
            <a:ext cx="5962015" cy="5949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15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4610" indent="0" algn="l" rtl="0" eaLnBrk="0" fontAlgn="auto">
              <a:lnSpc>
                <a:spcPct val="150000"/>
              </a:lnSpc>
            </a:pP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请提前3-5个工作日预约体检</a:t>
            </a:r>
            <a:r>
              <a:rPr sz="1200" b="1" kern="0" spc="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，可通过以</a:t>
            </a:r>
            <a:r>
              <a:rPr sz="12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下任一方式预约：</a:t>
            </a:r>
            <a:endParaRPr sz="1200" b="1" kern="0" spc="-2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4610" indent="0" algn="l" rtl="0" eaLnBrk="0" fontAlgn="auto">
              <a:lnSpc>
                <a:spcPct val="150000"/>
              </a:lnSpc>
            </a:pPr>
            <a:r>
              <a:rPr sz="1200" b="1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sz="12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官网预约：</a:t>
            </a:r>
            <a:r>
              <a:rPr sz="12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登录瑞慈体检官方网站</a:t>
            </a:r>
            <a:r>
              <a:rPr sz="1200" u="sng" kern="0" spc="-70" dirty="0">
                <a:solidFill>
                  <a:srgbClr val="0563C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>
                  <a:extLst>
                    <a:ext uri="{DAF060AB-1E55-43B9-8AAB-6FB025537F2F}">
                      <wpsdc:hlinkClr xmlns:wpsdc="http://www.wps.cn/officeDocument/2017/drawingmlCustomData" val="0563C1"/>
                      <wpsdc:folHlinkClr xmlns:wpsdc="http://www.wps.cn/officeDocument/2017/drawingmlCustomData" val="0563C1"/>
                      <wpsdc:hlinkUnderline xmlns:wpsdc="http://www.wps.cn/officeDocument/2017/drawingmlCustomData" val="0"/>
                    </a:ext>
                  </a:extLst>
                </a:hlinkClick>
              </a:rPr>
              <a:t>https://www.rich-healthcare.com/</a:t>
            </a:r>
            <a:r>
              <a:rPr sz="12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点击“体检预约”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0" algn="l" rtl="0" eaLnBrk="0" fontAlgn="auto">
              <a:lnSpc>
                <a:spcPct val="150000"/>
              </a:lnSpc>
            </a:pPr>
            <a:r>
              <a:rPr sz="12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2.官网微信预约</a:t>
            </a:r>
            <a:r>
              <a:rPr sz="12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2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扫描下方二维码,进入瑞慈体检，</a:t>
            </a:r>
            <a:r>
              <a:rPr sz="12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点击“预约查询”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0" name="textbox 370"/>
          <p:cNvSpPr/>
          <p:nvPr/>
        </p:nvSpPr>
        <p:spPr>
          <a:xfrm>
            <a:off x="1559205" y="413098"/>
            <a:ext cx="3973195" cy="7410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8895" algn="l" rtl="0" eaLnBrk="0">
              <a:lnSpc>
                <a:spcPct val="87000"/>
              </a:lnSpc>
            </a:pPr>
            <a:r>
              <a:rPr sz="2700" kern="0" spc="8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预约方式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体检时间：</a:t>
            </a:r>
            <a:r>
              <a:rPr lang="en-US" sz="1500" b="1" kern="0" spc="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2026</a:t>
            </a: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</a:t>
            </a: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0</a:t>
            </a:r>
            <a:r>
              <a:rPr lang="en-US" sz="1500" b="1" kern="0" spc="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5</a:t>
            </a:r>
            <a:r>
              <a:rPr sz="1500" b="1" kern="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月</a:t>
            </a:r>
            <a:r>
              <a:rPr lang="en-US" sz="1500" b="1" kern="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06</a:t>
            </a:r>
            <a:r>
              <a:rPr sz="1500" b="1" kern="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日</a:t>
            </a:r>
            <a:r>
              <a:rPr sz="1500" b="1" kern="0" spc="6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-202</a:t>
            </a:r>
            <a:r>
              <a:rPr lang="en-US" sz="1500" b="1" kern="0" spc="6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6</a:t>
            </a:r>
            <a:r>
              <a:rPr sz="1500" b="1" kern="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</a:t>
            </a:r>
            <a:r>
              <a:rPr sz="1500" b="1" kern="0" spc="6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10</a:t>
            </a:r>
            <a:r>
              <a:rPr sz="1500" b="1" kern="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月</a:t>
            </a:r>
            <a:r>
              <a:rPr sz="1500" b="1" kern="0" spc="6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31</a:t>
            </a:r>
            <a:r>
              <a:rPr sz="1500" b="1" kern="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日</a:t>
            </a:r>
            <a:endParaRPr sz="15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72" name="picture 3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543675" y="3201034"/>
            <a:ext cx="1457706" cy="1489709"/>
          </a:xfrm>
          <a:prstGeom prst="rect">
            <a:avLst/>
          </a:prstGeom>
        </p:spPr>
      </p:pic>
      <p:sp>
        <p:nvSpPr>
          <p:cNvPr id="376" name="textbox 376"/>
          <p:cNvSpPr/>
          <p:nvPr/>
        </p:nvSpPr>
        <p:spPr>
          <a:xfrm>
            <a:off x="1380032" y="5707100"/>
            <a:ext cx="3827779" cy="5956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90905" indent="-878840" algn="l" rtl="0" eaLnBrk="0">
              <a:lnSpc>
                <a:spcPct val="101000"/>
              </a:lnSpc>
            </a:pPr>
            <a:r>
              <a:rPr lang="en-US" sz="12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sz="12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sz="12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服务专员：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杨女士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12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13248346782</a:t>
            </a:r>
            <a:r>
              <a:rPr sz="12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endParaRPr sz="1200" kern="0" spc="-6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890905" indent="-878840" algn="l" rtl="0" eaLnBrk="0">
              <a:lnSpc>
                <a:spcPct val="101000"/>
              </a:lnSpc>
            </a:pPr>
            <a:r>
              <a:rPr sz="12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12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r>
              <a:rPr sz="12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张女士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139</a:t>
            </a:r>
            <a:r>
              <a:rPr sz="12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18207119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894715" algn="l" rtl="0" eaLnBrk="0">
              <a:lnSpc>
                <a:spcPts val="1570"/>
              </a:lnSpc>
            </a:pPr>
            <a:r>
              <a:rPr lang="en-US" sz="12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王女士</a:t>
            </a:r>
            <a:r>
              <a:rPr sz="12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17717056895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78" name="picture 3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2125979" y="2186432"/>
            <a:ext cx="1304544" cy="1173479"/>
          </a:xfrm>
          <a:prstGeom prst="rect">
            <a:avLst/>
          </a:prstGeom>
        </p:spPr>
      </p:pic>
      <p:pic>
        <p:nvPicPr>
          <p:cNvPr id="380" name="picture 38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58140" y="12192"/>
            <a:ext cx="1153668" cy="93573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3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720840"/>
          </a:xfrm>
          <a:prstGeom prst="rect">
            <a:avLst/>
          </a:prstGeom>
        </p:spPr>
      </p:pic>
      <p:sp>
        <p:nvSpPr>
          <p:cNvPr id="384" name="textbox 384"/>
          <p:cNvSpPr/>
          <p:nvPr/>
        </p:nvSpPr>
        <p:spPr>
          <a:xfrm>
            <a:off x="3420837" y="2338336"/>
            <a:ext cx="5321300" cy="3270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0000"/>
              </a:lnSpc>
            </a:pPr>
            <a:r>
              <a:rPr sz="2200" kern="0" spc="-300" dirty="0">
                <a:solidFill>
                  <a:srgbClr val="B0B0B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您</a:t>
            </a:r>
            <a:r>
              <a:rPr sz="2200" kern="0" spc="40" dirty="0">
                <a:solidFill>
                  <a:srgbClr val="B0B0B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</a:t>
            </a:r>
            <a:r>
              <a:rPr sz="2200" kern="0" spc="30" dirty="0">
                <a:solidFill>
                  <a:srgbClr val="B0B0B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200" kern="0" spc="-290" dirty="0">
                <a:solidFill>
                  <a:srgbClr val="B2B2B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满</a:t>
            </a:r>
            <a:r>
              <a:rPr sz="2200" kern="0" spc="150" dirty="0">
                <a:solidFill>
                  <a:srgbClr val="B2B2B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200" kern="0" spc="-290" dirty="0">
                <a:solidFill>
                  <a:srgbClr val="BEBEB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</a:t>
            </a:r>
            <a:r>
              <a:rPr sz="2200" kern="0" spc="0" dirty="0">
                <a:solidFill>
                  <a:srgbClr val="BEBEB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r>
              <a:rPr sz="2200" kern="0" spc="-290" dirty="0">
                <a:solidFill>
                  <a:srgbClr val="AFAFA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追</a:t>
            </a:r>
            <a:r>
              <a:rPr sz="2200" kern="0" spc="40" dirty="0">
                <a:solidFill>
                  <a:srgbClr val="AFAFA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200" kern="0" spc="-30" dirty="0">
                <a:solidFill>
                  <a:srgbClr val="B2B2B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求</a:t>
            </a:r>
            <a:endParaRPr sz="2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86" name="picture 3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048684" y="2363792"/>
            <a:ext cx="216515" cy="266659"/>
          </a:xfrm>
          <a:prstGeom prst="rect">
            <a:avLst/>
          </a:prstGeom>
        </p:spPr>
      </p:pic>
      <p:pic>
        <p:nvPicPr>
          <p:cNvPr id="388" name="picture 3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291357" y="2363001"/>
            <a:ext cx="244506" cy="277188"/>
          </a:xfrm>
          <a:prstGeom prst="rect">
            <a:avLst/>
          </a:prstGeom>
        </p:spPr>
      </p:pic>
      <p:pic>
        <p:nvPicPr>
          <p:cNvPr id="390" name="picture 3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189397" y="2363792"/>
            <a:ext cx="216515" cy="266659"/>
          </a:xfrm>
          <a:prstGeom prst="rect">
            <a:avLst/>
          </a:prstGeom>
        </p:spPr>
      </p:pic>
      <p:sp>
        <p:nvSpPr>
          <p:cNvPr id="392" name="textbox 392"/>
          <p:cNvSpPr/>
          <p:nvPr/>
        </p:nvSpPr>
        <p:spPr>
          <a:xfrm>
            <a:off x="11096041" y="6422567"/>
            <a:ext cx="179704" cy="209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445"/>
              </a:lnSpc>
            </a:pPr>
            <a:r>
              <a:rPr sz="1200" kern="0" spc="-50" dirty="0">
                <a:solidFill>
                  <a:srgbClr val="89898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32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30"/>
          <p:cNvGraphicFramePr>
            <a:graphicFrameLocks noGrp="1"/>
          </p:cNvGraphicFramePr>
          <p:nvPr/>
        </p:nvGraphicFramePr>
        <p:xfrm>
          <a:off x="4059554" y="904875"/>
          <a:ext cx="7983855" cy="5174615"/>
        </p:xfrm>
        <a:graphic>
          <a:graphicData uri="http://schemas.openxmlformats.org/drawingml/2006/table">
            <a:tbl>
              <a:tblPr/>
              <a:tblGrid>
                <a:gridCol w="7983855"/>
              </a:tblGrid>
              <a:tr h="51714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0670" algn="l" rtl="0" eaLnBrk="0">
                        <a:lnSpc>
                          <a:spcPts val="2325"/>
                        </a:lnSpc>
                        <a:spcBef>
                          <a:spcPts val="5"/>
                        </a:spcBef>
                        <a:tabLst>
                          <a:tab pos="446405" algn="l"/>
                        </a:tabLst>
                      </a:pPr>
                      <a:r>
                        <a:rPr sz="1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港股上市:</a:t>
                      </a: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700" kern="0" spc="60" dirty="0">
                          <a:solidFill>
                            <a:srgbClr val="80808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2016</a:t>
                      </a:r>
                      <a:r>
                        <a:rPr sz="1700" kern="0" spc="50" dirty="0">
                          <a:solidFill>
                            <a:srgbClr val="80808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年香港主板上市， 股票代码：</a:t>
                      </a:r>
                      <a:r>
                        <a:rPr sz="1700" kern="0" spc="170" dirty="0">
                          <a:solidFill>
                            <a:srgbClr val="80808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0" dirty="0">
                          <a:solidFill>
                            <a:srgbClr val="80808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HK</a:t>
                      </a:r>
                      <a:r>
                        <a:rPr sz="1700" kern="0" spc="50" dirty="0">
                          <a:solidFill>
                            <a:srgbClr val="80808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01526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80670" algn="l" rtl="0" eaLnBrk="0">
                        <a:lnSpc>
                          <a:spcPts val="2325"/>
                        </a:lnSpc>
                        <a:spcBef>
                          <a:spcPts val="1035"/>
                        </a:spcBef>
                        <a:tabLst>
                          <a:tab pos="464185" algn="l"/>
                        </a:tabLst>
                      </a:pPr>
                      <a:r>
                        <a:rPr sz="1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医疗产业:</a:t>
                      </a: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700" kern="0" spc="70" dirty="0">
                          <a:solidFill>
                            <a:srgbClr val="80808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综合性医院 （南通大学附属瑞慈医院）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541145" algn="l" rtl="0" eaLnBrk="0">
                        <a:lnSpc>
                          <a:spcPts val="3360"/>
                        </a:lnSpc>
                      </a:pPr>
                      <a:r>
                        <a:rPr sz="1700" kern="0" spc="10" dirty="0">
                          <a:solidFill>
                            <a:srgbClr val="80808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妇儿专科医院3家 （上海， 无锡， </a:t>
                      </a:r>
                      <a:r>
                        <a:rPr sz="1700" kern="0" spc="0" dirty="0">
                          <a:solidFill>
                            <a:srgbClr val="80808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常州）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4615" algn="l" rtl="0" eaLnBrk="0">
                        <a:lnSpc>
                          <a:spcPts val="2180"/>
                        </a:lnSpc>
                        <a:spcBef>
                          <a:spcPts val="1215"/>
                        </a:spcBef>
                      </a:pP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●</a:t>
                      </a:r>
                      <a:r>
                        <a:rPr sz="17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品质体检</a:t>
                      </a:r>
                      <a:r>
                        <a:rPr lang="en-US" sz="1700" kern="0" spc="4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</a:t>
                      </a: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六大标准</a:t>
                      </a:r>
                      <a:r>
                        <a:rPr lang="en-US"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sz="2700" kern="0" spc="60" baseline="8000" dirty="0">
                          <a:solidFill>
                            <a:srgbClr val="80808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：</a:t>
                      </a:r>
                      <a:r>
                        <a:rPr sz="1700" kern="0" spc="60" dirty="0">
                          <a:solidFill>
                            <a:srgbClr val="80808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60" dirty="0">
                          <a:solidFill>
                            <a:srgbClr val="80808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秉承医疗本质</a:t>
                      </a:r>
                      <a:r>
                        <a:rPr sz="2700" kern="0" spc="60" baseline="-11000" dirty="0">
                          <a:solidFill>
                            <a:srgbClr val="80808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700" kern="0" spc="60" dirty="0">
                          <a:solidFill>
                            <a:srgbClr val="80808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60" dirty="0">
                          <a:solidFill>
                            <a:srgbClr val="80808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敬畏生命；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982595" algn="l" rtl="0" eaLnBrk="0">
                        <a:lnSpc>
                          <a:spcPct val="87000"/>
                        </a:lnSpc>
                        <a:spcBef>
                          <a:spcPts val="1350"/>
                        </a:spcBef>
                      </a:pPr>
                      <a:r>
                        <a:rPr sz="1700" kern="0" spc="40" dirty="0">
                          <a:solidFill>
                            <a:srgbClr val="80808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坚持自建自营， 品质保证；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981325" algn="l" rtl="0" eaLnBrk="0">
                        <a:lnSpc>
                          <a:spcPct val="88000"/>
                        </a:lnSpc>
                        <a:spcBef>
                          <a:spcPts val="1565"/>
                        </a:spcBef>
                      </a:pPr>
                      <a:r>
                        <a:rPr sz="1700" kern="0" spc="60" dirty="0">
                          <a:solidFill>
                            <a:srgbClr val="80808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人员专业化， 三甲医院资</a:t>
                      </a:r>
                      <a:r>
                        <a:rPr sz="1700" kern="0" spc="50" dirty="0">
                          <a:solidFill>
                            <a:srgbClr val="80808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深专家；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982595" algn="l" rtl="0" eaLnBrk="0">
                        <a:lnSpc>
                          <a:spcPts val="3355"/>
                        </a:lnSpc>
                      </a:pPr>
                      <a:r>
                        <a:rPr sz="1700" kern="0" spc="40" dirty="0">
                          <a:solidFill>
                            <a:srgbClr val="80808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设备高端化， 精准筛查；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978785" algn="l" rtl="0" eaLnBrk="0">
                        <a:lnSpc>
                          <a:spcPct val="88000"/>
                        </a:lnSpc>
                        <a:spcBef>
                          <a:spcPts val="1575"/>
                        </a:spcBef>
                      </a:pPr>
                      <a:r>
                        <a:rPr sz="1700" kern="0" spc="40" dirty="0">
                          <a:solidFill>
                            <a:srgbClr val="80808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客户为本， 定制化理念；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451485" indent="2531745" algn="l" rtl="0" eaLnBrk="0">
                        <a:lnSpc>
                          <a:spcPct val="162000"/>
                        </a:lnSpc>
                        <a:spcBef>
                          <a:spcPts val="275"/>
                        </a:spcBef>
                      </a:pPr>
                      <a:r>
                        <a:rPr sz="1700" kern="0" spc="100" dirty="0">
                          <a:solidFill>
                            <a:srgbClr val="80808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丰富的医疗服务让健康管理常态化</a:t>
                      </a:r>
                      <a:r>
                        <a:rPr sz="1700" kern="0" spc="0" dirty="0">
                          <a:solidFill>
                            <a:srgbClr val="80808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           </a:t>
                      </a:r>
                      <a:r>
                        <a:rPr sz="1700" kern="0" spc="90" dirty="0">
                          <a:solidFill>
                            <a:srgbClr val="80808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以癌症、</a:t>
                      </a:r>
                      <a:r>
                        <a:rPr sz="1700" kern="0" spc="-290" dirty="0">
                          <a:solidFill>
                            <a:srgbClr val="80808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90" dirty="0">
                          <a:solidFill>
                            <a:srgbClr val="80808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心脑血管早期筛查及健康管理为核心产品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44500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700" kern="0" spc="90" dirty="0">
                          <a:solidFill>
                            <a:srgbClr val="80808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致力于打造高品质、</a:t>
                      </a:r>
                      <a:r>
                        <a:rPr sz="1700" kern="0" spc="-320" dirty="0">
                          <a:solidFill>
                            <a:srgbClr val="80808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90" dirty="0">
                          <a:solidFill>
                            <a:srgbClr val="80808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定制化、</a:t>
                      </a:r>
                      <a:r>
                        <a:rPr sz="1700" kern="0" spc="-370" dirty="0">
                          <a:solidFill>
                            <a:srgbClr val="80808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90" dirty="0">
                          <a:solidFill>
                            <a:srgbClr val="80808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全生命周期的健康体检服务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154385" y="1690585"/>
            <a:ext cx="185889" cy="185889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154385" y="1263865"/>
            <a:ext cx="185889" cy="185889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1290827"/>
            <a:ext cx="3991355" cy="4753355"/>
          </a:xfrm>
          <a:prstGeom prst="rect">
            <a:avLst/>
          </a:prstGeom>
        </p:spPr>
      </p:pic>
      <p:sp>
        <p:nvSpPr>
          <p:cNvPr id="38" name="textbox 38"/>
          <p:cNvSpPr/>
          <p:nvPr/>
        </p:nvSpPr>
        <p:spPr>
          <a:xfrm>
            <a:off x="345440" y="-12700"/>
            <a:ext cx="2954020" cy="9467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65860" algn="l" rtl="0" eaLnBrk="0">
              <a:lnSpc>
                <a:spcPct val="87000"/>
              </a:lnSpc>
              <a:spcBef>
                <a:spcPts val="0"/>
              </a:spcBef>
              <a:tabLst>
                <a:tab pos="1521460" algn="l"/>
              </a:tabLst>
            </a:pPr>
            <a:r>
              <a:rPr sz="2700" kern="0" spc="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700" kern="0" spc="9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集团概况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0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58140" y="0"/>
            <a:ext cx="1153668" cy="911352"/>
          </a:xfrm>
          <a:prstGeom prst="rect">
            <a:avLst/>
          </a:prstGeom>
        </p:spPr>
      </p:pic>
      <p:sp>
        <p:nvSpPr>
          <p:cNvPr id="42" name="textbox 42"/>
          <p:cNvSpPr/>
          <p:nvPr/>
        </p:nvSpPr>
        <p:spPr>
          <a:xfrm>
            <a:off x="11173002" y="6422567"/>
            <a:ext cx="102235" cy="209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445"/>
              </a:lnSpc>
            </a:pPr>
            <a:r>
              <a:rPr sz="1200" kern="0" spc="-10" dirty="0">
                <a:solidFill>
                  <a:srgbClr val="89898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523"/>
            <a:ext cx="12192000" cy="6856476"/>
          </a:xfrm>
          <a:prstGeom prst="rect">
            <a:avLst/>
          </a:prstGeom>
        </p:spPr>
      </p:pic>
      <p:sp>
        <p:nvSpPr>
          <p:cNvPr id="46" name="textbox 46"/>
          <p:cNvSpPr/>
          <p:nvPr/>
        </p:nvSpPr>
        <p:spPr>
          <a:xfrm>
            <a:off x="3959352" y="2766059"/>
            <a:ext cx="4273550" cy="663575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9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50035" algn="l" rtl="0" eaLnBrk="0">
              <a:lnSpc>
                <a:spcPct val="78000"/>
              </a:lnSpc>
            </a:pPr>
            <a:r>
              <a:rPr sz="2700" kern="0" spc="-5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PART-B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textbox 48"/>
          <p:cNvSpPr/>
          <p:nvPr/>
        </p:nvSpPr>
        <p:spPr>
          <a:xfrm>
            <a:off x="5269420" y="4778946"/>
            <a:ext cx="1848485" cy="4864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6000"/>
              </a:lnSpc>
            </a:pPr>
            <a:r>
              <a:rPr sz="3500" kern="0" spc="8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机构介绍</a:t>
            </a:r>
            <a:endParaRPr sz="3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0" name="textbox 50"/>
          <p:cNvSpPr/>
          <p:nvPr/>
        </p:nvSpPr>
        <p:spPr>
          <a:xfrm>
            <a:off x="11178337" y="6422567"/>
            <a:ext cx="97155" cy="209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45"/>
              </a:lnSpc>
            </a:pPr>
            <a:r>
              <a:rPr sz="1100" kern="0" spc="-60" dirty="0">
                <a:solidFill>
                  <a:srgbClr val="89898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sz="11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2"/>
          <p:cNvSpPr/>
          <p:nvPr/>
        </p:nvSpPr>
        <p:spPr>
          <a:xfrm>
            <a:off x="345440" y="-507"/>
            <a:ext cx="5180329" cy="971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8000"/>
              </a:lnSpc>
              <a:spcBef>
                <a:spcPts val="5"/>
              </a:spcBef>
            </a:pPr>
            <a:r>
              <a:rPr sz="2700" kern="0" spc="9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上海地区各直营体检中心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4" name="picture 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58140" y="12192"/>
            <a:ext cx="1153668" cy="935735"/>
          </a:xfrm>
          <a:prstGeom prst="rect">
            <a:avLst/>
          </a:prstGeom>
        </p:spPr>
      </p:pic>
      <p:graphicFrame>
        <p:nvGraphicFramePr>
          <p:cNvPr id="3" name="表格 2"/>
          <p:cNvGraphicFramePr/>
          <p:nvPr/>
        </p:nvGraphicFramePr>
        <p:xfrm>
          <a:off x="1112520" y="1036955"/>
          <a:ext cx="9966960" cy="5417185"/>
        </p:xfrm>
        <a:graphic>
          <a:graphicData uri="http://schemas.openxmlformats.org/drawingml/2006/table">
            <a:tbl>
              <a:tblPr firstRow="1" bandRow="1">
                <a:tableStyleId>{97628D4C-B036-4904-999A-E4659BD3A0A3}</a:tableStyleId>
              </a:tblPr>
              <a:tblGrid>
                <a:gridCol w="708660"/>
                <a:gridCol w="2731770"/>
                <a:gridCol w="871855"/>
                <a:gridCol w="5654675"/>
              </a:tblGrid>
              <a:tr h="311785">
                <a:tc gridSpan="4">
                  <a:txBody>
                    <a:bodyPr/>
                    <a:p>
                      <a:pPr algn="ctr" fontAlgn="ctr"/>
                      <a:r>
                        <a:rPr lang="zh-CN" altLang="en-US" sz="1200"/>
                        <a:t>瑞慈医疗集团上海地区各直营体检中心一览表</a:t>
                      </a:r>
                      <a:br>
                        <a:rPr lang="zh-CN" altLang="en-US" sz="1200"/>
                      </a:br>
                      <a:endParaRPr lang="zh-CN" altLang="en-US" sz="1200"/>
                    </a:p>
                  </a:txBody>
                  <a:tcPr marL="9842" marR="9842" marT="9842" marB="0" anchor="ctr" anchorCtr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25425"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序号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体检中心名称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休息日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体检中心地址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</a:tr>
              <a:tr h="225425">
                <a:tc>
                  <a:txBody>
                    <a:bodyPr/>
                    <a:p>
                      <a:pPr algn="ctr" fontAlgn="ctr"/>
                      <a:r>
                        <a:rPr lang="en-US" altLang="zh-CN" sz="1200"/>
                        <a:t>1</a:t>
                      </a:r>
                      <a:endParaRPr lang="en-US" altLang="zh-CN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瑞慈体检上海宝山机构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周三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上海市宝山区共和新路</a:t>
                      </a:r>
                      <a:r>
                        <a:rPr lang="en-US" altLang="zh-CN" sz="1200"/>
                        <a:t>4727</a:t>
                      </a:r>
                      <a:r>
                        <a:rPr lang="zh-CN" altLang="en-US" sz="1200"/>
                        <a:t>号新陆国际商务大厦</a:t>
                      </a:r>
                      <a:r>
                        <a:rPr lang="en-US" altLang="zh-CN" sz="1200"/>
                        <a:t>11-12</a:t>
                      </a:r>
                      <a:r>
                        <a:rPr lang="zh-CN" altLang="en-US" sz="1200"/>
                        <a:t>层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</a:tr>
              <a:tr h="225425">
                <a:tc>
                  <a:txBody>
                    <a:bodyPr/>
                    <a:p>
                      <a:pPr algn="ctr" fontAlgn="ctr"/>
                      <a:r>
                        <a:rPr lang="en-US" altLang="zh-CN" sz="1200"/>
                        <a:t>2</a:t>
                      </a:r>
                      <a:endParaRPr lang="en-US" altLang="zh-CN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瑞慈体检上海漕河泾机构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周三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上海市徐汇区宜山路</a:t>
                      </a:r>
                      <a:r>
                        <a:rPr lang="en-US" altLang="zh-CN" sz="1200"/>
                        <a:t>1388</a:t>
                      </a:r>
                      <a:r>
                        <a:rPr lang="zh-CN" altLang="en-US" sz="1200"/>
                        <a:t>号民润大厦</a:t>
                      </a:r>
                      <a:r>
                        <a:rPr lang="en-US" altLang="zh-CN" sz="1200"/>
                        <a:t>1</a:t>
                      </a:r>
                      <a:r>
                        <a:rPr lang="zh-CN" altLang="en-US" sz="1200"/>
                        <a:t>号楼</a:t>
                      </a:r>
                      <a:r>
                        <a:rPr lang="en-US" altLang="zh-CN" sz="1200"/>
                        <a:t>3</a:t>
                      </a:r>
                      <a:r>
                        <a:rPr lang="zh-CN" altLang="en-US" sz="1200"/>
                        <a:t>层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</a:tr>
              <a:tr h="225425">
                <a:tc>
                  <a:txBody>
                    <a:bodyPr/>
                    <a:p>
                      <a:pPr algn="ctr" fontAlgn="ctr"/>
                      <a:r>
                        <a:rPr lang="en-US" altLang="zh-CN" sz="1200"/>
                        <a:t>3</a:t>
                      </a:r>
                      <a:endParaRPr lang="en-US" altLang="zh-CN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瑞慈体检上海大宁机构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周二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上海市静安区广延路</a:t>
                      </a:r>
                      <a:r>
                        <a:rPr lang="en-US" altLang="zh-CN" sz="1200"/>
                        <a:t>1286</a:t>
                      </a:r>
                      <a:r>
                        <a:rPr lang="zh-CN" altLang="en-US" sz="1200"/>
                        <a:t>号大宁中环广场</a:t>
                      </a:r>
                      <a:r>
                        <a:rPr lang="en-US" altLang="zh-CN" sz="1200"/>
                        <a:t>A</a:t>
                      </a:r>
                      <a:r>
                        <a:rPr lang="zh-CN" altLang="en-US" sz="1200"/>
                        <a:t>座</a:t>
                      </a:r>
                      <a:r>
                        <a:rPr lang="en-US" altLang="zh-CN" sz="1200"/>
                        <a:t>11-12</a:t>
                      </a:r>
                      <a:r>
                        <a:rPr lang="zh-CN" altLang="en-US" sz="1200"/>
                        <a:t>层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</a:tr>
              <a:tr h="441325">
                <a:tc>
                  <a:txBody>
                    <a:bodyPr/>
                    <a:p>
                      <a:pPr algn="ctr" fontAlgn="ctr"/>
                      <a:r>
                        <a:rPr lang="en-US" altLang="zh-CN" sz="1200"/>
                        <a:t>4</a:t>
                      </a:r>
                      <a:endParaRPr lang="en-US" altLang="zh-CN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瑞慈体检上海奉贤机构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周三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上海市奉贤区金海公路</a:t>
                      </a:r>
                      <a:r>
                        <a:rPr lang="en-US" altLang="zh-CN" sz="1200"/>
                        <a:t>6055</a:t>
                      </a:r>
                      <a:r>
                        <a:rPr lang="zh-CN" altLang="en-US" sz="1200"/>
                        <a:t>号临港南桥科技城</a:t>
                      </a:r>
                      <a:r>
                        <a:rPr lang="en-US" altLang="zh-CN" sz="1200"/>
                        <a:t>33</a:t>
                      </a:r>
                      <a:r>
                        <a:rPr lang="zh-CN" altLang="en-US" sz="1200"/>
                        <a:t>号楼</a:t>
                      </a:r>
                      <a:r>
                        <a:rPr lang="en-US" altLang="zh-CN" sz="1200"/>
                        <a:t>1-2</a:t>
                      </a:r>
                      <a:r>
                        <a:rPr lang="zh-CN" altLang="en-US" sz="1200"/>
                        <a:t>层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</a:tr>
              <a:tr h="225425">
                <a:tc>
                  <a:txBody>
                    <a:bodyPr/>
                    <a:p>
                      <a:pPr algn="ctr" fontAlgn="ctr"/>
                      <a:r>
                        <a:rPr lang="en-US" altLang="zh-CN" sz="1200"/>
                        <a:t>5</a:t>
                      </a:r>
                      <a:endParaRPr lang="en-US" altLang="zh-CN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瑞慈体检上海福山路机构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周二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上海市浦东新区福山路</a:t>
                      </a:r>
                      <a:r>
                        <a:rPr lang="en-US" altLang="zh-CN" sz="1200"/>
                        <a:t>450</a:t>
                      </a:r>
                      <a:r>
                        <a:rPr lang="zh-CN" altLang="en-US" sz="1200"/>
                        <a:t>号新天国际大厦</a:t>
                      </a:r>
                      <a:r>
                        <a:rPr lang="en-US" altLang="zh-CN" sz="1200"/>
                        <a:t>2</a:t>
                      </a:r>
                      <a:r>
                        <a:rPr lang="zh-CN" altLang="en-US" sz="1200"/>
                        <a:t>层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</a:tr>
              <a:tr h="225425">
                <a:tc>
                  <a:txBody>
                    <a:bodyPr/>
                    <a:p>
                      <a:pPr algn="ctr" fontAlgn="ctr"/>
                      <a:r>
                        <a:rPr lang="en-US" altLang="zh-CN" sz="1200"/>
                        <a:t>6</a:t>
                      </a:r>
                      <a:endParaRPr lang="en-US" altLang="zh-CN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瑞慈体检上海火车站机构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周一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上海静安区西藏北路</a:t>
                      </a:r>
                      <a:r>
                        <a:rPr lang="en-US" altLang="zh-CN" sz="1200"/>
                        <a:t>558-588</a:t>
                      </a:r>
                      <a:r>
                        <a:rPr lang="zh-CN" altLang="en-US" sz="1200"/>
                        <a:t>号</a:t>
                      </a:r>
                      <a:r>
                        <a:rPr lang="en-US" altLang="zh-CN" sz="1200"/>
                        <a:t>3</a:t>
                      </a:r>
                      <a:r>
                        <a:rPr lang="zh-CN" altLang="en-US" sz="1200"/>
                        <a:t>层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</a:tr>
              <a:tr h="225425">
                <a:tc>
                  <a:txBody>
                    <a:bodyPr/>
                    <a:p>
                      <a:pPr algn="ctr" fontAlgn="ctr"/>
                      <a:r>
                        <a:rPr lang="en-US" altLang="zh-CN" sz="1200"/>
                        <a:t>7</a:t>
                      </a:r>
                      <a:endParaRPr lang="en-US" altLang="zh-CN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瑞慈体检上海嘉定机构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周二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上海市嘉定区永盛路</a:t>
                      </a:r>
                      <a:r>
                        <a:rPr lang="en-US" altLang="zh-CN" sz="1200"/>
                        <a:t>1190</a:t>
                      </a:r>
                      <a:r>
                        <a:rPr lang="zh-CN" altLang="en-US" sz="1200"/>
                        <a:t>号一层</a:t>
                      </a:r>
                      <a:r>
                        <a:rPr lang="en-US" altLang="zh-CN" sz="1200"/>
                        <a:t>A2</a:t>
                      </a:r>
                      <a:r>
                        <a:rPr lang="zh-CN" altLang="en-US" sz="1200"/>
                        <a:t>区、二层</a:t>
                      </a:r>
                      <a:r>
                        <a:rPr lang="en-US" altLang="zh-CN" sz="1200"/>
                        <a:t>B</a:t>
                      </a:r>
                      <a:r>
                        <a:rPr lang="zh-CN" altLang="en-US" sz="1200"/>
                        <a:t>区、三层</a:t>
                      </a:r>
                      <a:r>
                        <a:rPr lang="en-US" altLang="zh-CN" sz="1200"/>
                        <a:t>B</a:t>
                      </a:r>
                      <a:r>
                        <a:rPr lang="zh-CN" altLang="en-US" sz="1200"/>
                        <a:t>区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</a:tr>
              <a:tr h="441325">
                <a:tc>
                  <a:txBody>
                    <a:bodyPr/>
                    <a:p>
                      <a:pPr algn="ctr" fontAlgn="ctr"/>
                      <a:r>
                        <a:rPr lang="en-US" altLang="zh-CN" sz="1200"/>
                        <a:t>8</a:t>
                      </a:r>
                      <a:endParaRPr lang="en-US" altLang="zh-CN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瑞慈体检上海金桥机构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周四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上海市浦东新区金皖路</a:t>
                      </a:r>
                      <a:r>
                        <a:rPr lang="en-US" altLang="zh-CN" sz="1200"/>
                        <a:t>199</a:t>
                      </a:r>
                      <a:r>
                        <a:rPr lang="zh-CN" altLang="en-US" sz="1200"/>
                        <a:t>号上海大族科技中心</a:t>
                      </a:r>
                      <a:r>
                        <a:rPr lang="en-US" altLang="zh-CN" sz="1200"/>
                        <a:t>A</a:t>
                      </a:r>
                      <a:r>
                        <a:rPr lang="zh-CN" altLang="en-US" sz="1200"/>
                        <a:t>栋裙楼</a:t>
                      </a:r>
                      <a:r>
                        <a:rPr lang="en-US" altLang="zh-CN" sz="1200"/>
                        <a:t>2-4</a:t>
                      </a:r>
                      <a:r>
                        <a:rPr lang="zh-CN" altLang="en-US" sz="1200"/>
                        <a:t>层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</a:tr>
              <a:tr h="225425">
                <a:tc>
                  <a:txBody>
                    <a:bodyPr/>
                    <a:p>
                      <a:pPr algn="ctr" fontAlgn="ctr"/>
                      <a:r>
                        <a:rPr lang="en-US" altLang="zh-CN" sz="1200"/>
                        <a:t>9</a:t>
                      </a:r>
                      <a:endParaRPr lang="en-US" altLang="zh-CN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瑞慈体检上海静安机构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/>
                        <a:t>-</a:t>
                      </a:r>
                      <a:endParaRPr lang="en-US" altLang="zh-CN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上海市静安区江宁路</a:t>
                      </a:r>
                      <a:r>
                        <a:rPr lang="en-US" altLang="zh-CN" sz="1200"/>
                        <a:t>212</a:t>
                      </a:r>
                      <a:r>
                        <a:rPr lang="zh-CN" altLang="en-US" sz="1200"/>
                        <a:t>号凯迪克大厦二、三楼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</a:tr>
              <a:tr h="225425">
                <a:tc>
                  <a:txBody>
                    <a:bodyPr/>
                    <a:p>
                      <a:pPr algn="ctr" fontAlgn="ctr"/>
                      <a:r>
                        <a:rPr lang="en-US" altLang="zh-CN" sz="1200"/>
                        <a:t>10</a:t>
                      </a:r>
                      <a:endParaRPr lang="en-US" altLang="zh-CN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瑞慈体检上海陆家嘴机构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周一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上海市浦东新区浦东南路</a:t>
                      </a:r>
                      <a:r>
                        <a:rPr lang="en-US" altLang="zh-CN" sz="1200"/>
                        <a:t>256</a:t>
                      </a:r>
                      <a:r>
                        <a:rPr lang="zh-CN" altLang="en-US" sz="1200"/>
                        <a:t>号华夏银行大厦</a:t>
                      </a:r>
                      <a:r>
                        <a:rPr lang="en-US" altLang="zh-CN" sz="1200"/>
                        <a:t>3</a:t>
                      </a:r>
                      <a:r>
                        <a:rPr lang="zh-CN" altLang="en-US" sz="1200"/>
                        <a:t>层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</a:tr>
              <a:tr h="225425">
                <a:tc>
                  <a:txBody>
                    <a:bodyPr/>
                    <a:p>
                      <a:pPr algn="ctr" fontAlgn="ctr"/>
                      <a:r>
                        <a:rPr lang="en-US" altLang="zh-CN" sz="1200"/>
                        <a:t>11</a:t>
                      </a:r>
                      <a:endParaRPr lang="en-US" altLang="zh-CN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瑞慈体检上海闵行机构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周四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上海市闵行区七莘路</a:t>
                      </a:r>
                      <a:r>
                        <a:rPr lang="en-US" altLang="zh-CN" sz="1200"/>
                        <a:t>2099</a:t>
                      </a:r>
                      <a:r>
                        <a:rPr lang="zh-CN" altLang="en-US" sz="1200"/>
                        <a:t>号华友大厦</a:t>
                      </a:r>
                      <a:r>
                        <a:rPr lang="en-US" altLang="zh-CN" sz="1200"/>
                        <a:t>1-2</a:t>
                      </a:r>
                      <a:r>
                        <a:rPr lang="zh-CN" altLang="en-US" sz="1200"/>
                        <a:t>层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</a:tr>
              <a:tr h="225425">
                <a:tc>
                  <a:txBody>
                    <a:bodyPr/>
                    <a:p>
                      <a:pPr algn="ctr" fontAlgn="ctr"/>
                      <a:r>
                        <a:rPr lang="en-US" altLang="zh-CN" sz="1200"/>
                        <a:t>12</a:t>
                      </a:r>
                      <a:endParaRPr lang="en-US" altLang="zh-CN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瑞慈体检上海普陀机构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周一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上海市普陀区金沙江路绿洲中环中心</a:t>
                      </a:r>
                      <a:r>
                        <a:rPr lang="en-US" altLang="zh-CN" sz="1200"/>
                        <a:t>1628</a:t>
                      </a:r>
                      <a:r>
                        <a:rPr lang="zh-CN" altLang="en-US" sz="1200"/>
                        <a:t>弄</a:t>
                      </a:r>
                      <a:r>
                        <a:rPr lang="en-US" altLang="zh-CN" sz="1200"/>
                        <a:t>8</a:t>
                      </a:r>
                      <a:r>
                        <a:rPr lang="zh-CN" altLang="en-US" sz="1200"/>
                        <a:t>号楼</a:t>
                      </a:r>
                      <a:r>
                        <a:rPr lang="en-US" altLang="zh-CN" sz="1200"/>
                        <a:t>3</a:t>
                      </a:r>
                      <a:r>
                        <a:rPr lang="zh-CN" altLang="en-US" sz="1200"/>
                        <a:t>层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</a:tr>
              <a:tr h="327025">
                <a:tc>
                  <a:txBody>
                    <a:bodyPr/>
                    <a:p>
                      <a:pPr algn="ctr" fontAlgn="ctr"/>
                      <a:r>
                        <a:rPr lang="en-US" altLang="zh-CN" sz="1200"/>
                        <a:t>13</a:t>
                      </a:r>
                      <a:endParaRPr lang="en-US" altLang="zh-CN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瑞慈体检上海青浦机构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周二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上海市青浦区公园东路</a:t>
                      </a:r>
                      <a:r>
                        <a:rPr lang="en-US" altLang="zh-CN" sz="1200"/>
                        <a:t>1289</a:t>
                      </a:r>
                      <a:r>
                        <a:rPr lang="zh-CN" altLang="en-US" sz="1200"/>
                        <a:t>弄富绅大厦</a:t>
                      </a:r>
                      <a:r>
                        <a:rPr lang="en-US" altLang="zh-CN" sz="1200"/>
                        <a:t>26</a:t>
                      </a:r>
                      <a:r>
                        <a:rPr lang="zh-CN" altLang="en-US" sz="1200"/>
                        <a:t>号</a:t>
                      </a:r>
                      <a:r>
                        <a:rPr lang="en-US" altLang="zh-CN" sz="1200"/>
                        <a:t>3 </a:t>
                      </a:r>
                      <a:r>
                        <a:rPr lang="zh-CN" altLang="en-US" sz="1200"/>
                        <a:t>、</a:t>
                      </a:r>
                      <a:r>
                        <a:rPr lang="en-US" altLang="zh-CN" sz="1200"/>
                        <a:t>5 </a:t>
                      </a:r>
                      <a:r>
                        <a:rPr lang="zh-CN" altLang="en-US" sz="1200"/>
                        <a:t>、</a:t>
                      </a:r>
                      <a:r>
                        <a:rPr lang="en-US" altLang="zh-CN" sz="1200"/>
                        <a:t>6 </a:t>
                      </a:r>
                      <a:r>
                        <a:rPr lang="zh-CN" altLang="en-US" sz="1200"/>
                        <a:t>、</a:t>
                      </a:r>
                      <a:r>
                        <a:rPr lang="en-US" altLang="zh-CN" sz="1200"/>
                        <a:t>7</a:t>
                      </a:r>
                      <a:r>
                        <a:rPr lang="zh-CN" altLang="en-US" sz="1200"/>
                        <a:t>层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</a:tr>
              <a:tr h="225425">
                <a:tc>
                  <a:txBody>
                    <a:bodyPr/>
                    <a:p>
                      <a:pPr algn="ctr" fontAlgn="ctr"/>
                      <a:r>
                        <a:rPr lang="en-US" altLang="zh-CN" sz="1200"/>
                        <a:t>14</a:t>
                      </a:r>
                      <a:endParaRPr lang="en-US" altLang="zh-CN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瑞慈体检上海三林机构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周一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上海市浦东新区浦三路</a:t>
                      </a:r>
                      <a:r>
                        <a:rPr lang="en-US" altLang="zh-CN" sz="1200"/>
                        <a:t>3058</a:t>
                      </a:r>
                      <a:r>
                        <a:rPr lang="zh-CN" altLang="en-US" sz="1200"/>
                        <a:t>号长青企业广场</a:t>
                      </a:r>
                      <a:r>
                        <a:rPr lang="en-US" altLang="zh-CN" sz="1200"/>
                        <a:t>1</a:t>
                      </a:r>
                      <a:r>
                        <a:rPr lang="zh-CN" altLang="en-US" sz="1200"/>
                        <a:t>号门</a:t>
                      </a:r>
                      <a:r>
                        <a:rPr lang="en-US" altLang="zh-CN" sz="1200"/>
                        <a:t>3</a:t>
                      </a:r>
                      <a:r>
                        <a:rPr lang="zh-CN" altLang="en-US" sz="1200"/>
                        <a:t>楼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</a:tr>
              <a:tr h="225425">
                <a:tc>
                  <a:txBody>
                    <a:bodyPr/>
                    <a:p>
                      <a:pPr algn="ctr" fontAlgn="ctr"/>
                      <a:r>
                        <a:rPr lang="en-US" altLang="zh-CN" sz="1200"/>
                        <a:t>15</a:t>
                      </a:r>
                      <a:endParaRPr lang="en-US" altLang="zh-CN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瑞慈体检上海松江机构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周四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上海市松江区方塔北路</a:t>
                      </a:r>
                      <a:r>
                        <a:rPr lang="en-US" altLang="zh-CN" sz="1200"/>
                        <a:t>605</a:t>
                      </a:r>
                      <a:r>
                        <a:rPr lang="zh-CN" altLang="en-US" sz="1200"/>
                        <a:t>号企德天地</a:t>
                      </a:r>
                      <a:r>
                        <a:rPr lang="en-US" altLang="zh-CN" sz="1200"/>
                        <a:t>5-8</a:t>
                      </a:r>
                      <a:r>
                        <a:rPr lang="zh-CN" altLang="en-US" sz="1200"/>
                        <a:t>层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</a:tr>
              <a:tr h="225425">
                <a:tc>
                  <a:txBody>
                    <a:bodyPr/>
                    <a:p>
                      <a:pPr algn="ctr" fontAlgn="ctr"/>
                      <a:r>
                        <a:rPr lang="en-US" altLang="zh-CN" sz="1200"/>
                        <a:t>16</a:t>
                      </a:r>
                      <a:endParaRPr lang="en-US" altLang="zh-CN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瑞慈体检上海徐汇机构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周二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上海市徐汇区斜土路</a:t>
                      </a:r>
                      <a:r>
                        <a:rPr lang="en-US" altLang="zh-CN" sz="1200"/>
                        <a:t>2899</a:t>
                      </a:r>
                      <a:r>
                        <a:rPr lang="zh-CN" altLang="en-US" sz="1200"/>
                        <a:t>号光启文化广场</a:t>
                      </a:r>
                      <a:r>
                        <a:rPr lang="en-US" altLang="zh-CN" sz="1200"/>
                        <a:t>B</a:t>
                      </a:r>
                      <a:r>
                        <a:rPr lang="zh-CN" altLang="en-US" sz="1200"/>
                        <a:t>幢</a:t>
                      </a:r>
                      <a:r>
                        <a:rPr lang="en-US" altLang="zh-CN" sz="1200"/>
                        <a:t>7</a:t>
                      </a:r>
                      <a:r>
                        <a:rPr lang="zh-CN" altLang="en-US" sz="1200"/>
                        <a:t>楼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</a:tr>
              <a:tr h="225425">
                <a:tc>
                  <a:txBody>
                    <a:bodyPr/>
                    <a:p>
                      <a:pPr algn="ctr" fontAlgn="ctr"/>
                      <a:r>
                        <a:rPr lang="en-US" altLang="zh-CN" sz="1200"/>
                        <a:t>17</a:t>
                      </a:r>
                      <a:endParaRPr lang="en-US" altLang="zh-CN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瑞慈体检上海杨浦机构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周四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上海市杨浦区国定路</a:t>
                      </a:r>
                      <a:r>
                        <a:rPr lang="en-US" altLang="zh-CN" sz="1200"/>
                        <a:t>323</a:t>
                      </a:r>
                      <a:r>
                        <a:rPr lang="zh-CN" altLang="en-US" sz="1200"/>
                        <a:t>号</a:t>
                      </a:r>
                      <a:r>
                        <a:rPr lang="en-US" altLang="zh-CN" sz="1200"/>
                        <a:t>3</a:t>
                      </a:r>
                      <a:r>
                        <a:rPr lang="zh-CN" altLang="en-US" sz="1200"/>
                        <a:t>号楼创业大厦</a:t>
                      </a:r>
                      <a:r>
                        <a:rPr lang="en-US" altLang="zh-CN" sz="1200"/>
                        <a:t>13</a:t>
                      </a:r>
                      <a:r>
                        <a:rPr lang="zh-CN" altLang="en-US" sz="1200"/>
                        <a:t>层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</a:tr>
              <a:tr h="225425">
                <a:tc>
                  <a:txBody>
                    <a:bodyPr/>
                    <a:p>
                      <a:pPr algn="ctr" fontAlgn="ctr"/>
                      <a:r>
                        <a:rPr lang="en-US" altLang="zh-CN" sz="1200"/>
                        <a:t>18</a:t>
                      </a:r>
                      <a:endParaRPr lang="en-US" altLang="zh-CN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瑞慈体检上海张江机构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周三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上海市浦东新区张东路</a:t>
                      </a:r>
                      <a:r>
                        <a:rPr lang="en-US" altLang="zh-CN" sz="1200"/>
                        <a:t>1388</a:t>
                      </a:r>
                      <a:r>
                        <a:rPr lang="zh-CN" altLang="en-US" sz="1200"/>
                        <a:t>号</a:t>
                      </a:r>
                      <a:r>
                        <a:rPr lang="en-US" altLang="zh-CN" sz="1200"/>
                        <a:t>15</a:t>
                      </a:r>
                      <a:r>
                        <a:rPr lang="zh-CN" altLang="en-US" sz="1200"/>
                        <a:t>号楼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</a:tr>
              <a:tr h="225425">
                <a:tc>
                  <a:txBody>
                    <a:bodyPr/>
                    <a:p>
                      <a:pPr algn="ctr" fontAlgn="ctr"/>
                      <a:r>
                        <a:rPr lang="en-US" altLang="zh-CN" sz="1200"/>
                        <a:t>19</a:t>
                      </a:r>
                      <a:endParaRPr lang="en-US" altLang="zh-CN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瑞慈体检上海长宁机构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周二</a:t>
                      </a:r>
                      <a:endParaRPr lang="zh-CN" altLang="en-US" sz="1200"/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上海市长宁区延安西路</a:t>
                      </a:r>
                      <a:r>
                        <a:rPr lang="en-US" altLang="zh-CN" sz="1200"/>
                        <a:t>2299</a:t>
                      </a:r>
                      <a:r>
                        <a:rPr lang="zh-CN" altLang="en-US" sz="1200"/>
                        <a:t>号</a:t>
                      </a:r>
                      <a:r>
                        <a:rPr lang="en-US" altLang="zh-CN" sz="1200"/>
                        <a:t>3</a:t>
                      </a:r>
                      <a:r>
                        <a:rPr lang="zh-CN" altLang="en-US" sz="1200"/>
                        <a:t>层</a:t>
                      </a:r>
                      <a:r>
                        <a:rPr lang="en-US" altLang="zh-CN" sz="1200"/>
                        <a:t>03X01</a:t>
                      </a:r>
                      <a:endParaRPr lang="en-US" altLang="zh-CN" sz="1200"/>
                    </a:p>
                  </a:txBody>
                  <a:tcPr marL="9842" marR="9842" marT="9842" marB="0" anchor="ctr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124"/>
          <p:cNvSpPr/>
          <p:nvPr/>
        </p:nvSpPr>
        <p:spPr>
          <a:xfrm>
            <a:off x="6442862" y="1367409"/>
            <a:ext cx="4960620" cy="48387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6670" algn="l" rtl="0" eaLnBrk="0">
              <a:lnSpc>
                <a:spcPts val="2170"/>
              </a:lnSpc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上海瑞慈杨浦机构</a:t>
            </a:r>
            <a:r>
              <a:rPr sz="1700" kern="0" spc="-3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（瑞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慈瑞杰）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-1905" algn="l" rtl="0" eaLnBrk="0">
              <a:lnSpc>
                <a:spcPct val="115000"/>
              </a:lnSpc>
              <a:spcBef>
                <a:spcPts val="515"/>
              </a:spcBef>
            </a:pPr>
            <a:r>
              <a:rPr sz="17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人员专业化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7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主任拥有丰富医疗管理经验，</a:t>
            </a:r>
            <a:r>
              <a:rPr sz="15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此前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在三甲医院担任领导岗位；</a:t>
            </a:r>
            <a:r>
              <a:rPr sz="1500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主检医生是副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高职称以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上的内外科执业医师；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605" indent="7620" algn="l" rtl="0" eaLnBrk="0">
              <a:lnSpc>
                <a:spcPct val="120000"/>
              </a:lnSpc>
              <a:spcBef>
                <a:spcPts val="690"/>
              </a:spcBef>
            </a:pPr>
            <a:r>
              <a:rPr sz="17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设备高端化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7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GE</a:t>
            </a:r>
            <a:r>
              <a:rPr sz="1500" kern="0" spc="-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、飞利浦</a:t>
            </a:r>
            <a:r>
              <a:rPr sz="1500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、西门子为主的先进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设备，</a:t>
            </a:r>
            <a:r>
              <a:rPr sz="15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对标三甲医院配置标准，</a:t>
            </a:r>
            <a:r>
              <a:rPr sz="15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确保体检结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果准确性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服务面积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5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3200</a:t>
            </a:r>
            <a:r>
              <a:rPr sz="15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㎡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6510" algn="l" rtl="0" eaLnBrk="0">
              <a:lnSpc>
                <a:spcPts val="2325"/>
              </a:lnSpc>
              <a:spcBef>
                <a:spcPts val="210"/>
              </a:spcBef>
            </a:pPr>
            <a:r>
              <a:rPr sz="17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容纳能力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700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VIP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区域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100人/天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175"/>
              </a:lnSpc>
              <a:spcBef>
                <a:spcPts val="285"/>
              </a:spcBef>
            </a:pPr>
            <a:r>
              <a:rPr sz="1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体检地址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500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杨浦区国定路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323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号楼创业大厦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13-14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楼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3020" algn="l" rtl="0" eaLnBrk="0">
              <a:lnSpc>
                <a:spcPts val="2455"/>
              </a:lnSpc>
              <a:spcBef>
                <a:spcPts val="310"/>
              </a:spcBef>
            </a:pPr>
            <a:r>
              <a:rPr sz="17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附近交通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700" kern="0" spc="-2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地铁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号线五角场站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130935" algn="l" rtl="0" eaLnBrk="0">
              <a:lnSpc>
                <a:spcPts val="2455"/>
              </a:lnSpc>
              <a:spcBef>
                <a:spcPts val="345"/>
              </a:spcBef>
            </a:pPr>
            <a:r>
              <a:rPr sz="17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（步行约</a:t>
            </a:r>
            <a:r>
              <a:rPr sz="1700" kern="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</a:t>
            </a:r>
            <a:r>
              <a:rPr sz="17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分钟左右）</a:t>
            </a:r>
            <a:r>
              <a:rPr sz="17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</a:t>
            </a:r>
            <a:endParaRPr sz="1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22680" algn="l" rtl="0" eaLnBrk="0">
              <a:lnSpc>
                <a:spcPts val="2455"/>
              </a:lnSpc>
              <a:spcBef>
                <a:spcPts val="245"/>
              </a:spcBef>
            </a:pPr>
            <a:r>
              <a:rPr sz="17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邯郸路：</a:t>
            </a:r>
            <a:r>
              <a:rPr sz="1700" kern="0" spc="-2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819</a:t>
            </a:r>
            <a:r>
              <a:rPr sz="1700" kern="0" spc="-2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7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966</a:t>
            </a:r>
            <a:r>
              <a:rPr sz="1700" kern="0" spc="-2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7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749</a:t>
            </a:r>
            <a:r>
              <a:rPr sz="1700" kern="0" spc="-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7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99;</a:t>
            </a:r>
            <a:endParaRPr sz="1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36015" algn="l" rtl="0" eaLnBrk="0">
              <a:lnSpc>
                <a:spcPts val="2455"/>
              </a:lnSpc>
              <a:spcBef>
                <a:spcPts val="245"/>
              </a:spcBef>
            </a:pP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国定路：</a:t>
            </a:r>
            <a:r>
              <a:rPr sz="17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102</a:t>
            </a:r>
            <a:r>
              <a:rPr sz="1700" kern="0" spc="-2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942</a:t>
            </a:r>
            <a:endParaRPr sz="17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26" name="picture 1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311652" y="1406652"/>
            <a:ext cx="2727959" cy="2278379"/>
          </a:xfrm>
          <a:prstGeom prst="rect">
            <a:avLst/>
          </a:prstGeom>
        </p:spPr>
      </p:pic>
      <p:pic>
        <p:nvPicPr>
          <p:cNvPr id="128" name="picture 1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74548" y="1414271"/>
            <a:ext cx="2726436" cy="2277960"/>
          </a:xfrm>
          <a:prstGeom prst="rect">
            <a:avLst/>
          </a:prstGeom>
        </p:spPr>
      </p:pic>
      <p:pic>
        <p:nvPicPr>
          <p:cNvPr id="130" name="picture 1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74548" y="4055364"/>
            <a:ext cx="2712719" cy="2005583"/>
          </a:xfrm>
          <a:prstGeom prst="rect">
            <a:avLst/>
          </a:prstGeom>
        </p:spPr>
      </p:pic>
      <p:pic>
        <p:nvPicPr>
          <p:cNvPr id="132" name="picture 1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293363" y="4061460"/>
            <a:ext cx="2712720" cy="1999487"/>
          </a:xfrm>
          <a:prstGeom prst="rect">
            <a:avLst/>
          </a:prstGeom>
        </p:spPr>
      </p:pic>
      <p:sp>
        <p:nvSpPr>
          <p:cNvPr id="134" name="textbox 134"/>
          <p:cNvSpPr/>
          <p:nvPr/>
        </p:nvSpPr>
        <p:spPr>
          <a:xfrm>
            <a:off x="345440" y="-507"/>
            <a:ext cx="4113529" cy="9683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8000"/>
              </a:lnSpc>
            </a:pPr>
            <a:r>
              <a:rPr sz="2700" kern="0" spc="9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杨浦体检中心简介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6" name="picture 1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58140" y="12192"/>
            <a:ext cx="1153668" cy="935735"/>
          </a:xfrm>
          <a:prstGeom prst="rect">
            <a:avLst/>
          </a:prstGeom>
        </p:spPr>
      </p:pic>
      <p:sp>
        <p:nvSpPr>
          <p:cNvPr id="138" name="textbox 138"/>
          <p:cNvSpPr/>
          <p:nvPr/>
        </p:nvSpPr>
        <p:spPr>
          <a:xfrm>
            <a:off x="1561947" y="6075832"/>
            <a:ext cx="3653790" cy="3016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170"/>
              </a:lnSpc>
            </a:pPr>
            <a:r>
              <a:rPr sz="2700" kern="0" spc="30" baseline="3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共检区域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</a:t>
            </a: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贵宾休息室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0" name="textbox 140"/>
          <p:cNvSpPr/>
          <p:nvPr/>
        </p:nvSpPr>
        <p:spPr>
          <a:xfrm>
            <a:off x="1561033" y="3736416"/>
            <a:ext cx="3562350" cy="2673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0000"/>
              </a:lnSpc>
            </a:pPr>
            <a:r>
              <a:rPr sz="2700" kern="0" spc="20" baseline="-2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接待前台</a:t>
            </a: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r>
              <a:rPr sz="17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700" kern="0" spc="20" baseline="2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餐厅区域</a:t>
            </a:r>
            <a:endParaRPr sz="2700" baseline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2" name="textbox 142"/>
          <p:cNvSpPr/>
          <p:nvPr/>
        </p:nvSpPr>
        <p:spPr>
          <a:xfrm>
            <a:off x="11177575" y="6422567"/>
            <a:ext cx="97789" cy="209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45"/>
              </a:lnSpc>
            </a:pPr>
            <a:r>
              <a:rPr sz="1000" kern="0" spc="-30" dirty="0">
                <a:solidFill>
                  <a:srgbClr val="89898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box 144"/>
          <p:cNvSpPr/>
          <p:nvPr/>
        </p:nvSpPr>
        <p:spPr>
          <a:xfrm>
            <a:off x="6374638" y="939787"/>
            <a:ext cx="4997450" cy="54330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6670" algn="l" rtl="0" eaLnBrk="0">
              <a:lnSpc>
                <a:spcPts val="2170"/>
              </a:lnSpc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上海瑞慈大宁机构</a:t>
            </a:r>
            <a:r>
              <a:rPr sz="1700" kern="0" spc="-3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（瑞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慈瑞延）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-1905" algn="l" rtl="0" eaLnBrk="0">
              <a:lnSpc>
                <a:spcPct val="115000"/>
              </a:lnSpc>
              <a:spcBef>
                <a:spcPts val="520"/>
              </a:spcBef>
            </a:pPr>
            <a:r>
              <a:rPr sz="17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人员专业化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7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主任拥有丰富医疗管理经验，</a:t>
            </a:r>
            <a:r>
              <a:rPr sz="15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此前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在三甲医院担任领导岗位；</a:t>
            </a:r>
            <a:r>
              <a:rPr sz="1500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主检医生是副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高职称以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上的内外科执业医师；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605" indent="7620" algn="l" rtl="0" eaLnBrk="0">
              <a:lnSpc>
                <a:spcPct val="120000"/>
              </a:lnSpc>
              <a:spcBef>
                <a:spcPts val="690"/>
              </a:spcBef>
            </a:pPr>
            <a:r>
              <a:rPr sz="17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设备高端化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7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GE</a:t>
            </a:r>
            <a:r>
              <a:rPr sz="1500" kern="0" spc="-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、飞利浦</a:t>
            </a:r>
            <a:r>
              <a:rPr sz="1500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、西门子为主的先进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设备，</a:t>
            </a:r>
            <a:r>
              <a:rPr sz="15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对标三甲医院配置标准，</a:t>
            </a:r>
            <a:r>
              <a:rPr sz="15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确保体检结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果准确性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7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服务面积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500" kern="0" spc="-2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4500</a:t>
            </a:r>
            <a:r>
              <a:rPr sz="15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㎡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6510" algn="l" rtl="0" eaLnBrk="0">
              <a:lnSpc>
                <a:spcPts val="2325"/>
              </a:lnSpc>
              <a:spcBef>
                <a:spcPts val="210"/>
              </a:spcBef>
            </a:pPr>
            <a:r>
              <a:rPr sz="17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容纳能力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700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VIP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区域</a:t>
            </a:r>
            <a:r>
              <a:rPr sz="1700" kern="0" spc="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100人/天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174115" algn="l" rtl="0" eaLnBrk="0">
              <a:lnSpc>
                <a:spcPts val="2585"/>
              </a:lnSpc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核磁 20个项目/天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100000"/>
              </a:lnSpc>
              <a:spcBef>
                <a:spcPts val="410"/>
              </a:spcBef>
            </a:pPr>
            <a:r>
              <a:rPr sz="17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体检地址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5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上海市静安区广延路大宁中环广场A座11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3020" algn="l" rtl="0" eaLnBrk="0">
              <a:lnSpc>
                <a:spcPts val="2050"/>
              </a:lnSpc>
            </a:pP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12楼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9050" indent="13335" algn="l" rtl="0" eaLnBrk="0">
              <a:lnSpc>
                <a:spcPct val="109000"/>
              </a:lnSpc>
              <a:spcBef>
                <a:spcPts val="265"/>
              </a:spcBef>
            </a:pPr>
            <a:r>
              <a:rPr sz="17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附近交通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700" kern="0" spc="-2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汶水路寿阳路 公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交站</a:t>
            </a:r>
            <a:r>
              <a:rPr sz="1500" kern="0" spc="-3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（528路）</a:t>
            </a:r>
            <a:r>
              <a:rPr sz="1500" kern="0" spc="2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共和新路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汶水路</a:t>
            </a:r>
            <a:r>
              <a:rPr sz="1500" kern="0" spc="-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（公交站</a:t>
            </a:r>
            <a:r>
              <a:rPr sz="15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sz="15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528路</a:t>
            </a:r>
            <a:r>
              <a:rPr sz="1500" kern="0" spc="-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、9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12路</a:t>
            </a:r>
            <a:r>
              <a:rPr sz="1500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、95路</a:t>
            </a:r>
            <a:r>
              <a:rPr sz="1500" kern="0" spc="-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、741路</a:t>
            </a:r>
            <a:r>
              <a:rPr sz="1500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206路</a:t>
            </a:r>
            <a:r>
              <a:rPr sz="1500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、849路）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5875" algn="l" rtl="0" eaLnBrk="0">
              <a:lnSpc>
                <a:spcPts val="2060"/>
              </a:lnSpc>
              <a:spcBef>
                <a:spcPts val="190"/>
              </a:spcBef>
            </a:pPr>
            <a:r>
              <a:rPr sz="1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地铁：</a:t>
            </a:r>
            <a:r>
              <a:rPr sz="1700" b="1" kern="0" spc="-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1号线</a:t>
            </a:r>
            <a:r>
              <a:rPr sz="1500" kern="0" spc="-3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（汶水路站2号口下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楼梯出来直走）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5240" indent="3810" algn="l" rtl="0" eaLnBrk="0">
              <a:lnSpc>
                <a:spcPct val="115000"/>
              </a:lnSpc>
              <a:spcBef>
                <a:spcPts val="250"/>
              </a:spcBef>
            </a:pPr>
            <a:r>
              <a:rPr sz="1700" kern="0" spc="6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备注：</a:t>
            </a:r>
            <a:r>
              <a:rPr sz="1700" kern="0" spc="-2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6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开车前往的将</a:t>
            </a:r>
            <a:r>
              <a:rPr sz="1700" kern="0" spc="5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车牌报给前台，</a:t>
            </a:r>
            <a:r>
              <a:rPr sz="1700" kern="0" spc="-2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5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停车有优惠，</a:t>
            </a:r>
            <a:r>
              <a:rPr sz="1700" kern="0" spc="9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优惠后5元/小时。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6" name="picture 1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82168" y="1394459"/>
            <a:ext cx="5410199" cy="2298192"/>
          </a:xfrm>
          <a:prstGeom prst="rect">
            <a:avLst/>
          </a:prstGeom>
        </p:spPr>
      </p:pic>
      <p:pic>
        <p:nvPicPr>
          <p:cNvPr id="148" name="picture 1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80644" y="4069080"/>
            <a:ext cx="2712720" cy="1999487"/>
          </a:xfrm>
          <a:prstGeom prst="rect">
            <a:avLst/>
          </a:prstGeom>
        </p:spPr>
      </p:pic>
      <p:pic>
        <p:nvPicPr>
          <p:cNvPr id="150" name="picture 1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293363" y="4061460"/>
            <a:ext cx="2712720" cy="1999487"/>
          </a:xfrm>
          <a:prstGeom prst="rect">
            <a:avLst/>
          </a:prstGeom>
        </p:spPr>
      </p:pic>
      <p:sp>
        <p:nvSpPr>
          <p:cNvPr id="152" name="textbox 152"/>
          <p:cNvSpPr/>
          <p:nvPr/>
        </p:nvSpPr>
        <p:spPr>
          <a:xfrm>
            <a:off x="345440" y="-507"/>
            <a:ext cx="4113529" cy="9690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8000"/>
              </a:lnSpc>
              <a:spcBef>
                <a:spcPts val="5"/>
              </a:spcBef>
            </a:pPr>
            <a:r>
              <a:rPr sz="2700" kern="0" spc="9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大宁体检中心简介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54" name="picture 1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8140" y="12192"/>
            <a:ext cx="1153668" cy="935735"/>
          </a:xfrm>
          <a:prstGeom prst="rect">
            <a:avLst/>
          </a:prstGeom>
        </p:spPr>
      </p:pic>
      <p:sp>
        <p:nvSpPr>
          <p:cNvPr id="156" name="textbox 156"/>
          <p:cNvSpPr/>
          <p:nvPr/>
        </p:nvSpPr>
        <p:spPr>
          <a:xfrm>
            <a:off x="1561947" y="6075832"/>
            <a:ext cx="3653790" cy="3016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170"/>
              </a:lnSpc>
            </a:pPr>
            <a:r>
              <a:rPr sz="2700" kern="0" spc="30" baseline="3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共检区域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</a:t>
            </a: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贵宾休息室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8" name="textbox 158"/>
          <p:cNvSpPr/>
          <p:nvPr/>
        </p:nvSpPr>
        <p:spPr>
          <a:xfrm>
            <a:off x="1561033" y="3736416"/>
            <a:ext cx="3562350" cy="2673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0000"/>
              </a:lnSpc>
            </a:pPr>
            <a:r>
              <a:rPr sz="2700" kern="0" spc="20" baseline="-2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接待前台</a:t>
            </a: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r>
              <a:rPr sz="17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700" kern="0" spc="20" baseline="2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餐厅区域</a:t>
            </a:r>
            <a:endParaRPr sz="2700" baseline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0" name="textbox 160"/>
          <p:cNvSpPr/>
          <p:nvPr/>
        </p:nvSpPr>
        <p:spPr>
          <a:xfrm>
            <a:off x="11177269" y="6422567"/>
            <a:ext cx="98425" cy="209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45"/>
              </a:lnSpc>
            </a:pPr>
            <a:r>
              <a:rPr sz="1000" kern="0" spc="-30" dirty="0">
                <a:solidFill>
                  <a:srgbClr val="89898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box 162"/>
          <p:cNvSpPr/>
          <p:nvPr/>
        </p:nvSpPr>
        <p:spPr>
          <a:xfrm>
            <a:off x="6435547" y="1435684"/>
            <a:ext cx="5843904" cy="48755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6670" algn="l" rtl="0" eaLnBrk="0">
              <a:lnSpc>
                <a:spcPts val="2170"/>
              </a:lnSpc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上海瑞慈火车站机构</a:t>
            </a:r>
            <a:r>
              <a:rPr sz="1700" kern="0" spc="-3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（瑞慈瑞铭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" algn="l" rtl="0" eaLnBrk="0">
              <a:lnSpc>
                <a:spcPct val="94000"/>
              </a:lnSpc>
              <a:spcBef>
                <a:spcPts val="520"/>
              </a:spcBef>
            </a:pPr>
            <a:r>
              <a:rPr sz="17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人员专业化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7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主任拥有丰富医疗管理经验，</a:t>
            </a:r>
            <a:r>
              <a:rPr sz="15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此前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9050" algn="l" rtl="0" eaLnBrk="0">
              <a:lnSpc>
                <a:spcPct val="95000"/>
              </a:lnSpc>
              <a:spcBef>
                <a:spcPts val="15"/>
              </a:spcBef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在三甲医院担任领导岗位；</a:t>
            </a:r>
            <a:r>
              <a:rPr sz="1500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主检医生是副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高职称以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5400" algn="l" rtl="0" eaLnBrk="0">
              <a:lnSpc>
                <a:spcPts val="2335"/>
              </a:lnSpc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上的内外科执业医师；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605" indent="7620" algn="l" rtl="0" eaLnBrk="0">
              <a:lnSpc>
                <a:spcPct val="120000"/>
              </a:lnSpc>
              <a:spcBef>
                <a:spcPts val="840"/>
              </a:spcBef>
            </a:pPr>
            <a:r>
              <a:rPr sz="17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设备高端化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7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GE</a:t>
            </a:r>
            <a:r>
              <a:rPr sz="1500" kern="0" spc="-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、飞利浦</a:t>
            </a:r>
            <a:r>
              <a:rPr sz="1500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、西门子为主的先进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设备，</a:t>
            </a:r>
            <a:r>
              <a:rPr sz="15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对标三甲医院配置标准，</a:t>
            </a:r>
            <a:r>
              <a:rPr sz="15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确保体检结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果准确性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</a:t>
            </a: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服务面积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5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3800</a:t>
            </a:r>
            <a:r>
              <a:rPr sz="15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㎡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6510" algn="l" rtl="0" eaLnBrk="0">
              <a:lnSpc>
                <a:spcPts val="2325"/>
              </a:lnSpc>
              <a:spcBef>
                <a:spcPts val="210"/>
              </a:spcBef>
            </a:pPr>
            <a:r>
              <a:rPr sz="17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容纳能力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700" kern="0" spc="-3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VIP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区域</a:t>
            </a:r>
            <a:r>
              <a:rPr sz="1700" kern="0" spc="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50人/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174115" algn="l" rtl="0" eaLnBrk="0">
              <a:lnSpc>
                <a:spcPts val="2585"/>
              </a:lnSpc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核磁 20个项目/天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4000"/>
              </a:lnSpc>
              <a:spcBef>
                <a:spcPts val="425"/>
              </a:spcBef>
            </a:pPr>
            <a:r>
              <a:rPr sz="17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体检地址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500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静安区西藏北路558-588号 铭德商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务大厦3楼 整层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1590" indent="10795" algn="l" rtl="0" eaLnBrk="0">
              <a:lnSpc>
                <a:spcPct val="104000"/>
              </a:lnSpc>
              <a:spcBef>
                <a:spcPts val="565"/>
              </a:spcBef>
            </a:pP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附近交通</a:t>
            </a: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700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地铁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3号线</a:t>
            </a:r>
            <a:r>
              <a:rPr sz="1500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、4号线</a:t>
            </a:r>
            <a:r>
              <a:rPr sz="1500" kern="0" spc="-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（宝山路站2号口出站，</a:t>
            </a:r>
            <a:r>
              <a:rPr sz="15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行600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米）</a:t>
            </a:r>
            <a:r>
              <a:rPr sz="15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、8号线</a:t>
            </a:r>
            <a:r>
              <a:rPr sz="1500" kern="0" spc="-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（中兴路站2号口出站，</a:t>
            </a:r>
            <a:r>
              <a:rPr sz="15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步行400米</a:t>
            </a: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）；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" indent="-5080" algn="l" rtl="0" eaLnBrk="0">
              <a:lnSpc>
                <a:spcPct val="112000"/>
              </a:lnSpc>
              <a:spcBef>
                <a:spcPts val="190"/>
              </a:spcBef>
            </a:pPr>
            <a:r>
              <a:rPr sz="15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公交：</a:t>
            </a:r>
            <a:r>
              <a:rPr sz="1500" b="1" kern="0" spc="-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46</a:t>
            </a:r>
            <a:r>
              <a:rPr sz="1500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、108</a:t>
            </a:r>
            <a:r>
              <a:rPr sz="1500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、309</a:t>
            </a:r>
            <a:r>
              <a:rPr sz="1500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、817</a:t>
            </a:r>
            <a:r>
              <a:rPr sz="1500" kern="0" spc="-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、69</a:t>
            </a:r>
            <a:r>
              <a:rPr sz="1500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、305</a:t>
            </a:r>
            <a:r>
              <a:rPr sz="1500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、65</a:t>
            </a:r>
            <a:r>
              <a:rPr sz="1500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、78</a:t>
            </a:r>
            <a:r>
              <a:rPr sz="1500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、42</a:t>
            </a:r>
            <a:r>
              <a:rPr sz="1500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、210</a:t>
            </a:r>
            <a:r>
              <a:rPr sz="1500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、305、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306</a:t>
            </a:r>
            <a:r>
              <a:rPr sz="1500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、310</a:t>
            </a:r>
            <a:r>
              <a:rPr sz="1500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、65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64" name="picture 1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80644" y="1406651"/>
            <a:ext cx="5410199" cy="2301240"/>
          </a:xfrm>
          <a:prstGeom prst="rect">
            <a:avLst/>
          </a:prstGeom>
        </p:spPr>
      </p:pic>
      <p:pic>
        <p:nvPicPr>
          <p:cNvPr id="166" name="picture 1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80644" y="4061460"/>
            <a:ext cx="5411723" cy="1999487"/>
          </a:xfrm>
          <a:prstGeom prst="rect">
            <a:avLst/>
          </a:prstGeom>
        </p:spPr>
      </p:pic>
      <p:sp>
        <p:nvSpPr>
          <p:cNvPr id="168" name="textbox 168"/>
          <p:cNvSpPr/>
          <p:nvPr/>
        </p:nvSpPr>
        <p:spPr>
          <a:xfrm>
            <a:off x="345440" y="-507"/>
            <a:ext cx="4469129" cy="9683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8000"/>
              </a:lnSpc>
              <a:spcBef>
                <a:spcPts val="0"/>
              </a:spcBef>
            </a:pPr>
            <a:r>
              <a:rPr sz="2700" kern="0" spc="90" dirty="0">
                <a:solidFill>
                  <a:srgbClr val="00A1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火车站体检中心简介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70" name="picture 1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58140" y="12192"/>
            <a:ext cx="1153668" cy="935735"/>
          </a:xfrm>
          <a:prstGeom prst="rect">
            <a:avLst/>
          </a:prstGeom>
        </p:spPr>
      </p:pic>
      <p:sp>
        <p:nvSpPr>
          <p:cNvPr id="172" name="textbox 172"/>
          <p:cNvSpPr/>
          <p:nvPr/>
        </p:nvSpPr>
        <p:spPr>
          <a:xfrm>
            <a:off x="1561947" y="6075832"/>
            <a:ext cx="3653790" cy="3016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170"/>
              </a:lnSpc>
            </a:pPr>
            <a:r>
              <a:rPr sz="2700" kern="0" spc="30" baseline="3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共检区域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</a:t>
            </a: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贵宾休息室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4" name="textbox 174"/>
          <p:cNvSpPr/>
          <p:nvPr/>
        </p:nvSpPr>
        <p:spPr>
          <a:xfrm>
            <a:off x="1561033" y="3736416"/>
            <a:ext cx="3562350" cy="2673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0000"/>
              </a:lnSpc>
            </a:pPr>
            <a:r>
              <a:rPr sz="2700" kern="0" spc="20" baseline="-2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接待前台</a:t>
            </a: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r>
              <a:rPr sz="17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700" kern="0" spc="20" baseline="2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餐厅区域</a:t>
            </a:r>
            <a:endParaRPr sz="2700" baseline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6" name="textbox 176"/>
          <p:cNvSpPr/>
          <p:nvPr/>
        </p:nvSpPr>
        <p:spPr>
          <a:xfrm>
            <a:off x="11177422" y="6422567"/>
            <a:ext cx="98425" cy="209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45"/>
              </a:lnSpc>
            </a:pPr>
            <a:r>
              <a:rPr sz="1000" kern="0" spc="-30" dirty="0">
                <a:solidFill>
                  <a:srgbClr val="89898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resource_record_key" val="{&quot;29&quot;:[50000031]}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20339</Words>
  <Application>WPS 演示</Application>
  <PresentationFormat/>
  <Paragraphs>3725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1" baseType="lpstr">
      <vt:lpstr>Arial</vt:lpstr>
      <vt:lpstr>宋体</vt:lpstr>
      <vt:lpstr>Wingdings</vt:lpstr>
      <vt:lpstr>Arial</vt:lpstr>
      <vt:lpstr>微软雅黑</vt:lpstr>
      <vt:lpstr>Arial Unicode MS</vt:lpstr>
      <vt:lpstr>Calibri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咩咩</cp:lastModifiedBy>
  <cp:revision>1</cp:revision>
  <dcterms:created xsi:type="dcterms:W3CDTF">2026-04-28T05:59:31Z</dcterms:created>
  <dcterms:modified xsi:type="dcterms:W3CDTF">2026-04-28T05:59:31Z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wqlLaW5nc29mdCBQREYgdG8gV1BTIDEyMA</vt:lpwstr>
  </property>
  <property fmtid="{D5CDD505-2E9C-101B-9397-08002B2CF9AE}" pid="3" name="Created">
    <vt:filetime>2026-04-28T10:45:07Z</vt:filetime>
  </property>
  <property fmtid="{D5CDD505-2E9C-101B-9397-08002B2CF9AE}" pid="4" name="KSOProductBuildVer">
    <vt:lpwstr>2052-12.1.0.25865</vt:lpwstr>
  </property>
  <property fmtid="{D5CDD505-2E9C-101B-9397-08002B2CF9AE}" pid="5" name="ICV">
    <vt:lpwstr>D576BA64A3A14A628431EB67751DC9DC_12</vt:lpwstr>
  </property>
</Properties>
</file>